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847" r:id="rId2"/>
    <p:sldId id="849" r:id="rId3"/>
    <p:sldId id="850" r:id="rId4"/>
    <p:sldId id="441" r:id="rId5"/>
    <p:sldId id="878" r:id="rId6"/>
    <p:sldId id="833" r:id="rId7"/>
    <p:sldId id="279" r:id="rId8"/>
    <p:sldId id="830" r:id="rId9"/>
    <p:sldId id="873" r:id="rId10"/>
    <p:sldId id="877" r:id="rId11"/>
    <p:sldId id="851" r:id="rId12"/>
    <p:sldId id="860" r:id="rId13"/>
    <p:sldId id="861" r:id="rId14"/>
    <p:sldId id="862" r:id="rId15"/>
    <p:sldId id="837" r:id="rId16"/>
    <p:sldId id="864" r:id="rId17"/>
    <p:sldId id="866" r:id="rId18"/>
    <p:sldId id="865" r:id="rId19"/>
    <p:sldId id="872" r:id="rId20"/>
    <p:sldId id="867" r:id="rId21"/>
    <p:sldId id="863" r:id="rId22"/>
    <p:sldId id="870" r:id="rId23"/>
    <p:sldId id="871" r:id="rId24"/>
    <p:sldId id="842" r:id="rId25"/>
    <p:sldId id="868" r:id="rId26"/>
    <p:sldId id="869" r:id="rId27"/>
    <p:sldId id="846" r:id="rId28"/>
    <p:sldId id="313" r:id="rId29"/>
    <p:sldId id="875" r:id="rId30"/>
    <p:sldId id="876" r:id="rId31"/>
    <p:sldId id="3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F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14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5BDBB-650D-4050-B32D-8589B2BD05DC}" type="datetimeFigureOut">
              <a:rPr lang="en-US" smtClean="0"/>
              <a:pPr/>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6B768-9392-452C-87A9-0023C70AE183}" type="slidenum">
              <a:rPr lang="en-US" smtClean="0"/>
              <a:pPr/>
              <a:t>‹#›</a:t>
            </a:fld>
            <a:endParaRPr lang="en-US"/>
          </a:p>
        </p:txBody>
      </p:sp>
    </p:spTree>
    <p:extLst>
      <p:ext uri="{BB962C8B-B14F-4D97-AF65-F5344CB8AC3E}">
        <p14:creationId xmlns:p14="http://schemas.microsoft.com/office/powerpoint/2010/main" val="1578822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26B768-9392-452C-87A9-0023C70AE183}" type="slidenum">
              <a:rPr lang="en-US" smtClean="0"/>
              <a:pPr/>
              <a:t>7</a:t>
            </a:fld>
            <a:endParaRPr lang="en-US"/>
          </a:p>
        </p:txBody>
      </p:sp>
    </p:spTree>
    <p:extLst>
      <p:ext uri="{BB962C8B-B14F-4D97-AF65-F5344CB8AC3E}">
        <p14:creationId xmlns:p14="http://schemas.microsoft.com/office/powerpoint/2010/main" val="180886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26B768-9392-452C-87A9-0023C70AE183}" type="slidenum">
              <a:rPr lang="en-US" smtClean="0"/>
              <a:pPr/>
              <a:t>14</a:t>
            </a:fld>
            <a:endParaRPr lang="en-US"/>
          </a:p>
        </p:txBody>
      </p:sp>
    </p:spTree>
    <p:extLst>
      <p:ext uri="{BB962C8B-B14F-4D97-AF65-F5344CB8AC3E}">
        <p14:creationId xmlns:p14="http://schemas.microsoft.com/office/powerpoint/2010/main" val="863014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E3440B-1A30-4E80-B556-BD8E8C7898B4}" type="datetime1">
              <a:rPr lang="en-US" smtClean="0"/>
              <a:t>1/27/2025</a:t>
            </a:fld>
            <a:endParaRPr lang="en-US"/>
          </a:p>
        </p:txBody>
      </p:sp>
      <p:sp>
        <p:nvSpPr>
          <p:cNvPr id="5" name="Footer Placeholder 4"/>
          <p:cNvSpPr>
            <a:spLocks noGrp="1"/>
          </p:cNvSpPr>
          <p:nvPr>
            <p:ph type="ftr" sz="quarter" idx="11"/>
          </p:nvPr>
        </p:nvSpPr>
        <p:spPr/>
        <p:txBody>
          <a:bodyPr/>
          <a:lstStyle/>
          <a:p>
            <a:r>
              <a:rPr lang="en-US"/>
              <a:t>Dr. M. Venu Gopala Rao</a:t>
            </a:r>
          </a:p>
        </p:txBody>
      </p:sp>
      <p:sp>
        <p:nvSpPr>
          <p:cNvPr id="6" name="Slide Number Placeholder 5"/>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878110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238C5-E263-4048-B62B-A10173E0ACBE}" type="datetime1">
              <a:rPr lang="en-US" smtClean="0"/>
              <a:t>1/27/2025</a:t>
            </a:fld>
            <a:endParaRPr lang="en-US"/>
          </a:p>
        </p:txBody>
      </p:sp>
      <p:sp>
        <p:nvSpPr>
          <p:cNvPr id="5" name="Footer Placeholder 4"/>
          <p:cNvSpPr>
            <a:spLocks noGrp="1"/>
          </p:cNvSpPr>
          <p:nvPr>
            <p:ph type="ftr" sz="quarter" idx="11"/>
          </p:nvPr>
        </p:nvSpPr>
        <p:spPr/>
        <p:txBody>
          <a:bodyPr/>
          <a:lstStyle/>
          <a:p>
            <a:r>
              <a:rPr lang="en-US"/>
              <a:t>Dr. M. Venu Gopala Rao</a:t>
            </a:r>
          </a:p>
        </p:txBody>
      </p:sp>
      <p:sp>
        <p:nvSpPr>
          <p:cNvPr id="6" name="Slide Number Placeholder 5"/>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255132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1CD340-DE71-42C0-A2D3-3B1D9BFB6F2B}" type="datetime1">
              <a:rPr lang="en-US" smtClean="0"/>
              <a:t>1/27/2025</a:t>
            </a:fld>
            <a:endParaRPr lang="en-US"/>
          </a:p>
        </p:txBody>
      </p:sp>
      <p:sp>
        <p:nvSpPr>
          <p:cNvPr id="5" name="Footer Placeholder 4"/>
          <p:cNvSpPr>
            <a:spLocks noGrp="1"/>
          </p:cNvSpPr>
          <p:nvPr>
            <p:ph type="ftr" sz="quarter" idx="11"/>
          </p:nvPr>
        </p:nvSpPr>
        <p:spPr/>
        <p:txBody>
          <a:bodyPr/>
          <a:lstStyle/>
          <a:p>
            <a:r>
              <a:rPr lang="en-US"/>
              <a:t>Dr. M. Venu Gopala Rao</a:t>
            </a:r>
          </a:p>
        </p:txBody>
      </p:sp>
      <p:sp>
        <p:nvSpPr>
          <p:cNvPr id="6" name="Slide Number Placeholder 5"/>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137969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p:cNvSpPr>
            <a:spLocks noGrp="1"/>
          </p:cNvSpPr>
          <p:nvPr>
            <p:ph type="ftr" sz="quarter" idx="11"/>
          </p:nvPr>
        </p:nvSpPr>
        <p:spPr/>
        <p:txBody>
          <a:bodyPr/>
          <a:lstStyle/>
          <a:p>
            <a:r>
              <a:rPr lang="en-US"/>
              <a:t>Dr. M. Venu Gopala Rao</a:t>
            </a:r>
          </a:p>
        </p:txBody>
      </p:sp>
      <p:sp>
        <p:nvSpPr>
          <p:cNvPr id="6" name="Slide Number Placeholder 5"/>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324841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96B513-B3CF-4D12-AACD-87F32A5CB0E2}" type="datetime1">
              <a:rPr lang="en-US" smtClean="0"/>
              <a:t>1/27/2025</a:t>
            </a:fld>
            <a:endParaRPr lang="en-US"/>
          </a:p>
        </p:txBody>
      </p:sp>
      <p:sp>
        <p:nvSpPr>
          <p:cNvPr id="5" name="Footer Placeholder 4"/>
          <p:cNvSpPr>
            <a:spLocks noGrp="1"/>
          </p:cNvSpPr>
          <p:nvPr>
            <p:ph type="ftr" sz="quarter" idx="11"/>
          </p:nvPr>
        </p:nvSpPr>
        <p:spPr/>
        <p:txBody>
          <a:bodyPr/>
          <a:lstStyle/>
          <a:p>
            <a:r>
              <a:rPr lang="en-US"/>
              <a:t>Dr. M. Venu Gopala Rao</a:t>
            </a:r>
          </a:p>
        </p:txBody>
      </p:sp>
      <p:sp>
        <p:nvSpPr>
          <p:cNvPr id="6" name="Slide Number Placeholder 5"/>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3739353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9638A1-BC76-4BD5-ACEC-3FAA2E577601}" type="datetime1">
              <a:rPr lang="en-US" smtClean="0"/>
              <a:t>1/27/2025</a:t>
            </a:fld>
            <a:endParaRPr lang="en-US"/>
          </a:p>
        </p:txBody>
      </p:sp>
      <p:sp>
        <p:nvSpPr>
          <p:cNvPr id="6" name="Footer Placeholder 5"/>
          <p:cNvSpPr>
            <a:spLocks noGrp="1"/>
          </p:cNvSpPr>
          <p:nvPr>
            <p:ph type="ftr" sz="quarter" idx="11"/>
          </p:nvPr>
        </p:nvSpPr>
        <p:spPr/>
        <p:txBody>
          <a:bodyPr/>
          <a:lstStyle/>
          <a:p>
            <a:r>
              <a:rPr lang="en-US"/>
              <a:t>Dr. M. Venu Gopala Rao</a:t>
            </a:r>
          </a:p>
        </p:txBody>
      </p:sp>
      <p:sp>
        <p:nvSpPr>
          <p:cNvPr id="7" name="Slide Number Placeholder 6"/>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37238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DE2894-4BD0-4A83-A7BC-84B703816DE6}" type="datetime1">
              <a:rPr lang="en-US" smtClean="0"/>
              <a:t>1/27/2025</a:t>
            </a:fld>
            <a:endParaRPr lang="en-US"/>
          </a:p>
        </p:txBody>
      </p:sp>
      <p:sp>
        <p:nvSpPr>
          <p:cNvPr id="8" name="Footer Placeholder 7"/>
          <p:cNvSpPr>
            <a:spLocks noGrp="1"/>
          </p:cNvSpPr>
          <p:nvPr>
            <p:ph type="ftr" sz="quarter" idx="11"/>
          </p:nvPr>
        </p:nvSpPr>
        <p:spPr/>
        <p:txBody>
          <a:bodyPr/>
          <a:lstStyle/>
          <a:p>
            <a:r>
              <a:rPr lang="en-US"/>
              <a:t>Dr. M. Venu Gopala Rao</a:t>
            </a:r>
          </a:p>
        </p:txBody>
      </p:sp>
      <p:sp>
        <p:nvSpPr>
          <p:cNvPr id="9" name="Slide Number Placeholder 8"/>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47747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A48354-C357-4BE6-9D98-8C3824126E51}" type="datetime1">
              <a:rPr lang="en-US" smtClean="0"/>
              <a:t>1/27/2025</a:t>
            </a:fld>
            <a:endParaRPr lang="en-US"/>
          </a:p>
        </p:txBody>
      </p:sp>
      <p:sp>
        <p:nvSpPr>
          <p:cNvPr id="4" name="Footer Placeholder 3"/>
          <p:cNvSpPr>
            <a:spLocks noGrp="1"/>
          </p:cNvSpPr>
          <p:nvPr>
            <p:ph type="ftr" sz="quarter" idx="11"/>
          </p:nvPr>
        </p:nvSpPr>
        <p:spPr/>
        <p:txBody>
          <a:bodyPr/>
          <a:lstStyle/>
          <a:p>
            <a:r>
              <a:rPr lang="en-US"/>
              <a:t>Dr. M. Venu Gopala Rao</a:t>
            </a:r>
          </a:p>
        </p:txBody>
      </p:sp>
      <p:sp>
        <p:nvSpPr>
          <p:cNvPr id="5" name="Slide Number Placeholder 4"/>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278410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11ED1-8DAD-4DD7-9553-EA9B94E9339B}" type="datetime1">
              <a:rPr lang="en-US" smtClean="0"/>
              <a:t>1/27/2025</a:t>
            </a:fld>
            <a:endParaRPr lang="en-US"/>
          </a:p>
        </p:txBody>
      </p:sp>
      <p:sp>
        <p:nvSpPr>
          <p:cNvPr id="3" name="Footer Placeholder 2"/>
          <p:cNvSpPr>
            <a:spLocks noGrp="1"/>
          </p:cNvSpPr>
          <p:nvPr>
            <p:ph type="ftr" sz="quarter" idx="11"/>
          </p:nvPr>
        </p:nvSpPr>
        <p:spPr/>
        <p:txBody>
          <a:bodyPr/>
          <a:lstStyle/>
          <a:p>
            <a:r>
              <a:rPr lang="en-US"/>
              <a:t>Dr. M. Venu Gopala Rao</a:t>
            </a:r>
          </a:p>
        </p:txBody>
      </p:sp>
      <p:sp>
        <p:nvSpPr>
          <p:cNvPr id="4" name="Slide Number Placeholder 3"/>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22778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94783-0E42-4636-ADBD-C17AFF5E681A}" type="datetime1">
              <a:rPr lang="en-US" smtClean="0"/>
              <a:t>1/27/2025</a:t>
            </a:fld>
            <a:endParaRPr lang="en-US"/>
          </a:p>
        </p:txBody>
      </p:sp>
      <p:sp>
        <p:nvSpPr>
          <p:cNvPr id="6" name="Footer Placeholder 5"/>
          <p:cNvSpPr>
            <a:spLocks noGrp="1"/>
          </p:cNvSpPr>
          <p:nvPr>
            <p:ph type="ftr" sz="quarter" idx="11"/>
          </p:nvPr>
        </p:nvSpPr>
        <p:spPr/>
        <p:txBody>
          <a:bodyPr/>
          <a:lstStyle/>
          <a:p>
            <a:r>
              <a:rPr lang="en-US"/>
              <a:t>Dr. M. Venu Gopala Rao</a:t>
            </a:r>
          </a:p>
        </p:txBody>
      </p:sp>
      <p:sp>
        <p:nvSpPr>
          <p:cNvPr id="7" name="Slide Number Placeholder 6"/>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204063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C8BC54-F1F3-4FF9-BD5E-13D93A28781D}" type="datetime1">
              <a:rPr lang="en-US" smtClean="0"/>
              <a:t>1/27/2025</a:t>
            </a:fld>
            <a:endParaRPr lang="en-US"/>
          </a:p>
        </p:txBody>
      </p:sp>
      <p:sp>
        <p:nvSpPr>
          <p:cNvPr id="6" name="Footer Placeholder 5"/>
          <p:cNvSpPr>
            <a:spLocks noGrp="1"/>
          </p:cNvSpPr>
          <p:nvPr>
            <p:ph type="ftr" sz="quarter" idx="11"/>
          </p:nvPr>
        </p:nvSpPr>
        <p:spPr/>
        <p:txBody>
          <a:bodyPr/>
          <a:lstStyle/>
          <a:p>
            <a:r>
              <a:rPr lang="en-US"/>
              <a:t>Dr. M. Venu Gopala Rao</a:t>
            </a:r>
          </a:p>
        </p:txBody>
      </p:sp>
      <p:sp>
        <p:nvSpPr>
          <p:cNvPr id="7" name="Slide Number Placeholder 6"/>
          <p:cNvSpPr>
            <a:spLocks noGrp="1"/>
          </p:cNvSpPr>
          <p:nvPr>
            <p:ph type="sldNum" sz="quarter" idx="12"/>
          </p:nvPr>
        </p:nvSpPr>
        <p:spPr/>
        <p:txBody>
          <a:bodyPr/>
          <a:lstStyle/>
          <a:p>
            <a:fld id="{380BD17D-DFF1-4424-A2A6-FB2B3AFBDCDB}" type="slidenum">
              <a:rPr lang="en-US" smtClean="0"/>
              <a:pPr/>
              <a:t>‹#›</a:t>
            </a:fld>
            <a:endParaRPr lang="en-US"/>
          </a:p>
        </p:txBody>
      </p:sp>
    </p:spTree>
    <p:extLst>
      <p:ext uri="{BB962C8B-B14F-4D97-AF65-F5344CB8AC3E}">
        <p14:creationId xmlns:p14="http://schemas.microsoft.com/office/powerpoint/2010/main" val="425963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477CA-25B4-48E1-AF8B-D7586E5F9F32}" type="datetime1">
              <a:rPr lang="en-US" smtClean="0"/>
              <a:t>1/27/2025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M. Venu Gopala Rao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BD17D-DFF1-4424-A2A6-FB2B3AFBDCDB}" type="slidenum">
              <a:rPr lang="en-US" smtClean="0"/>
              <a:pPr/>
              <a:t>‹#›</a:t>
            </a:fld>
            <a:endParaRPr lang="en-US"/>
          </a:p>
        </p:txBody>
      </p:sp>
    </p:spTree>
    <p:extLst>
      <p:ext uri="{BB962C8B-B14F-4D97-AF65-F5344CB8AC3E}">
        <p14:creationId xmlns:p14="http://schemas.microsoft.com/office/powerpoint/2010/main" val="3002595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1.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7E57-2A4D-C608-0263-EE5FD71731D7}"/>
              </a:ext>
            </a:extLst>
          </p:cNvPr>
          <p:cNvSpPr>
            <a:spLocks noGrp="1"/>
          </p:cNvSpPr>
          <p:nvPr>
            <p:ph type="title"/>
          </p:nvPr>
        </p:nvSpPr>
        <p:spPr>
          <a:xfrm>
            <a:off x="838200" y="136526"/>
            <a:ext cx="10515600" cy="1062080"/>
          </a:xfrm>
        </p:spPr>
        <p:txBody>
          <a:bodyPr>
            <a:normAutofit/>
          </a:bodyPr>
          <a:lstStyle/>
          <a:p>
            <a:pPr algn="ctr"/>
            <a:r>
              <a:rPr lang="en-US" sz="3600" b="1" kern="1200" dirty="0">
                <a:solidFill>
                  <a:srgbClr val="1A0FFD"/>
                </a:solidFill>
                <a:effectLst/>
                <a:latin typeface="Arial" panose="020B0604020202020204" pitchFamily="34" charset="0"/>
                <a:ea typeface="Times New Roman" panose="02020603050405020304" pitchFamily="18" charset="0"/>
              </a:rPr>
              <a:t>Binary Base-band data transmission System</a:t>
            </a:r>
            <a:endParaRPr lang="en-IN" sz="3600" dirty="0">
              <a:solidFill>
                <a:srgbClr val="1A0FFD"/>
              </a:solidFill>
            </a:endParaRPr>
          </a:p>
        </p:txBody>
      </p:sp>
      <p:sp>
        <p:nvSpPr>
          <p:cNvPr id="4" name="Date Placeholder 3">
            <a:extLst>
              <a:ext uri="{FF2B5EF4-FFF2-40B4-BE49-F238E27FC236}">
                <a16:creationId xmlns:a16="http://schemas.microsoft.com/office/drawing/2014/main" id="{9054A977-8504-86D0-A0B4-80E1241BE9B8}"/>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2589942A-2C44-4227-E453-F5E39078844A}"/>
              </a:ext>
            </a:extLst>
          </p:cNvPr>
          <p:cNvSpPr>
            <a:spLocks noGrp="1"/>
          </p:cNvSpPr>
          <p:nvPr>
            <p:ph type="ftr" sz="quarter" idx="11"/>
          </p:nvPr>
        </p:nvSpPr>
        <p:spPr/>
        <p:txBody>
          <a:bodyPr/>
          <a:lstStyle/>
          <a:p>
            <a:r>
              <a:rPr lang="en-US"/>
              <a:t>Dr. M. Venu Gopala Rao</a:t>
            </a:r>
          </a:p>
        </p:txBody>
      </p:sp>
      <p:pic>
        <p:nvPicPr>
          <p:cNvPr id="18" name="Picture 17">
            <a:extLst>
              <a:ext uri="{FF2B5EF4-FFF2-40B4-BE49-F238E27FC236}">
                <a16:creationId xmlns:a16="http://schemas.microsoft.com/office/drawing/2014/main" id="{628F9E6E-D7E4-9C05-F4ED-B19E60DC96A9}"/>
              </a:ext>
            </a:extLst>
          </p:cNvPr>
          <p:cNvPicPr>
            <a:picLocks noChangeAspect="1"/>
          </p:cNvPicPr>
          <p:nvPr/>
        </p:nvPicPr>
        <p:blipFill>
          <a:blip r:embed="rId2"/>
          <a:stretch>
            <a:fillRect/>
          </a:stretch>
        </p:blipFill>
        <p:spPr>
          <a:xfrm>
            <a:off x="2576512" y="4460875"/>
            <a:ext cx="7038975" cy="1895475"/>
          </a:xfrm>
          <a:prstGeom prst="rect">
            <a:avLst/>
          </a:prstGeom>
        </p:spPr>
      </p:pic>
      <p:pic>
        <p:nvPicPr>
          <p:cNvPr id="7" name="Picture 6">
            <a:extLst>
              <a:ext uri="{FF2B5EF4-FFF2-40B4-BE49-F238E27FC236}">
                <a16:creationId xmlns:a16="http://schemas.microsoft.com/office/drawing/2014/main" id="{664234CA-D905-F351-D4D3-37ACEE083D68}"/>
              </a:ext>
            </a:extLst>
          </p:cNvPr>
          <p:cNvPicPr>
            <a:picLocks noChangeAspect="1"/>
          </p:cNvPicPr>
          <p:nvPr/>
        </p:nvPicPr>
        <p:blipFill>
          <a:blip r:embed="rId3"/>
          <a:stretch>
            <a:fillRect/>
          </a:stretch>
        </p:blipFill>
        <p:spPr>
          <a:xfrm>
            <a:off x="0" y="1918172"/>
            <a:ext cx="12019280" cy="1909529"/>
          </a:xfrm>
          <a:prstGeom prst="rect">
            <a:avLst/>
          </a:prstGeom>
        </p:spPr>
      </p:pic>
      <p:sp>
        <p:nvSpPr>
          <p:cNvPr id="8" name="Oval 7">
            <a:extLst>
              <a:ext uri="{FF2B5EF4-FFF2-40B4-BE49-F238E27FC236}">
                <a16:creationId xmlns:a16="http://schemas.microsoft.com/office/drawing/2014/main" id="{73EDF8ED-1AD6-1267-CBD8-DE304DC7DF86}"/>
              </a:ext>
            </a:extLst>
          </p:cNvPr>
          <p:cNvSpPr/>
          <p:nvPr/>
        </p:nvSpPr>
        <p:spPr>
          <a:xfrm>
            <a:off x="3677920" y="1566783"/>
            <a:ext cx="1767840" cy="179229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8090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D31597-13B6-732C-13A0-A237B674A4F5}"/>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CF58371C-6F0F-0727-3101-6450D19A8140}"/>
              </a:ext>
            </a:extLst>
          </p:cNvPr>
          <p:cNvSpPr>
            <a:spLocks noGrp="1"/>
          </p:cNvSpPr>
          <p:nvPr>
            <p:ph type="ftr" sz="quarter" idx="11"/>
          </p:nvPr>
        </p:nvSpPr>
        <p:spPr/>
        <p:txBody>
          <a:bodyPr/>
          <a:lstStyle/>
          <a:p>
            <a:r>
              <a:rPr lang="en-US"/>
              <a:t>Dr. M. Venu Gopala Rao</a:t>
            </a:r>
          </a:p>
        </p:txBody>
      </p:sp>
      <p:sp>
        <p:nvSpPr>
          <p:cNvPr id="8" name="Title 1">
            <a:extLst>
              <a:ext uri="{FF2B5EF4-FFF2-40B4-BE49-F238E27FC236}">
                <a16:creationId xmlns:a16="http://schemas.microsoft.com/office/drawing/2014/main" id="{9796DA24-A967-0753-21AC-5F997022D462}"/>
              </a:ext>
            </a:extLst>
          </p:cNvPr>
          <p:cNvSpPr>
            <a:spLocks noGrp="1"/>
          </p:cNvSpPr>
          <p:nvPr>
            <p:ph type="title"/>
          </p:nvPr>
        </p:nvSpPr>
        <p:spPr>
          <a:xfrm>
            <a:off x="259080" y="264954"/>
            <a:ext cx="3520440" cy="407035"/>
          </a:xfrm>
        </p:spPr>
        <p:txBody>
          <a:bodyPr>
            <a:noAutofit/>
          </a:bodyPr>
          <a:lstStyle/>
          <a:p>
            <a:r>
              <a:rPr lang="en-US" sz="3600" dirty="0">
                <a:solidFill>
                  <a:srgbClr val="FF0000"/>
                </a:solidFill>
                <a:latin typeface="Arial" panose="020B0604020202020204" pitchFamily="34" charset="0"/>
                <a:cs typeface="Arial" panose="020B0604020202020204" pitchFamily="34" charset="0"/>
              </a:rPr>
              <a:t>Pulse Shaping:</a:t>
            </a:r>
            <a:endParaRPr lang="en-IN" sz="3600"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374D7040-B796-4154-D2AB-7976E893B1BD}"/>
              </a:ext>
            </a:extLst>
          </p:cNvPr>
          <p:cNvPicPr>
            <a:picLocks noChangeAspect="1"/>
          </p:cNvPicPr>
          <p:nvPr/>
        </p:nvPicPr>
        <p:blipFill>
          <a:blip r:embed="rId2"/>
          <a:stretch>
            <a:fillRect/>
          </a:stretch>
        </p:blipFill>
        <p:spPr>
          <a:xfrm>
            <a:off x="0" y="1217064"/>
            <a:ext cx="12192000" cy="3367231"/>
          </a:xfrm>
          <a:prstGeom prst="rect">
            <a:avLst/>
          </a:prstGeom>
        </p:spPr>
      </p:pic>
    </p:spTree>
    <p:extLst>
      <p:ext uri="{BB962C8B-B14F-4D97-AF65-F5344CB8AC3E}">
        <p14:creationId xmlns:p14="http://schemas.microsoft.com/office/powerpoint/2010/main" val="243598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948CF0-5D31-4839-EC5B-7ADE19D66A84}"/>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FB647D53-B973-7390-CBEA-85552BD9EE44}"/>
              </a:ext>
            </a:extLst>
          </p:cNvPr>
          <p:cNvSpPr>
            <a:spLocks noGrp="1"/>
          </p:cNvSpPr>
          <p:nvPr>
            <p:ph type="ftr" sz="quarter" idx="11"/>
          </p:nvPr>
        </p:nvSpPr>
        <p:spPr/>
        <p:txBody>
          <a:bodyPr/>
          <a:lstStyle/>
          <a:p>
            <a:r>
              <a:rPr lang="en-US" dirty="0"/>
              <a:t>Dr. M. Venu Gopala Rao</a:t>
            </a:r>
          </a:p>
        </p:txBody>
      </p:sp>
      <p:sp>
        <p:nvSpPr>
          <p:cNvPr id="7" name="TextBox 6">
            <a:extLst>
              <a:ext uri="{FF2B5EF4-FFF2-40B4-BE49-F238E27FC236}">
                <a16:creationId xmlns:a16="http://schemas.microsoft.com/office/drawing/2014/main" id="{DF49BE90-337C-B245-E16D-3486FC27FA54}"/>
              </a:ext>
            </a:extLst>
          </p:cNvPr>
          <p:cNvSpPr txBox="1"/>
          <p:nvPr/>
        </p:nvSpPr>
        <p:spPr>
          <a:xfrm>
            <a:off x="198120" y="3725953"/>
            <a:ext cx="11465560" cy="954107"/>
          </a:xfrm>
          <a:prstGeom prst="rect">
            <a:avLst/>
          </a:prstGeom>
          <a:noFill/>
        </p:spPr>
        <p:txBody>
          <a:bodyPr wrap="square">
            <a:spAutoFit/>
          </a:bodyPr>
          <a:lstStyle/>
          <a:p>
            <a:pPr algn="l"/>
            <a:r>
              <a:rPr lang="en-US" sz="2800" b="0" i="0" u="none" strike="noStrike" baseline="0" dirty="0">
                <a:solidFill>
                  <a:srgbClr val="1A0FFD"/>
                </a:solidFill>
                <a:latin typeface="Arial" panose="020B0604020202020204" pitchFamily="34" charset="0"/>
                <a:cs typeface="Arial" panose="020B0604020202020204" pitchFamily="34" charset="0"/>
              </a:rPr>
              <a:t>The baseband signal at the output of the transmitting filter </a:t>
            </a:r>
            <a:r>
              <a:rPr lang="en-IN" sz="2800" b="0" i="0" u="none" strike="noStrike" baseline="0" dirty="0">
                <a:solidFill>
                  <a:srgbClr val="1A0FFD"/>
                </a:solidFill>
                <a:latin typeface="Arial" panose="020B0604020202020204" pitchFamily="34" charset="0"/>
                <a:cs typeface="Arial" panose="020B0604020202020204" pitchFamily="34" charset="0"/>
              </a:rPr>
              <a:t>may be expressed as</a:t>
            </a:r>
            <a:endParaRPr lang="en-IN" sz="2800" dirty="0">
              <a:solidFill>
                <a:srgbClr val="1A0FFD"/>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B0B250F-2DF2-301D-CD62-87CD434DB32B}"/>
              </a:ext>
            </a:extLst>
          </p:cNvPr>
          <p:cNvPicPr>
            <a:picLocks noChangeAspect="1"/>
          </p:cNvPicPr>
          <p:nvPr/>
        </p:nvPicPr>
        <p:blipFill>
          <a:blip r:embed="rId2"/>
          <a:stretch>
            <a:fillRect/>
          </a:stretch>
        </p:blipFill>
        <p:spPr>
          <a:xfrm>
            <a:off x="86360" y="1807540"/>
            <a:ext cx="12019280" cy="1909529"/>
          </a:xfrm>
          <a:prstGeom prst="rect">
            <a:avLst/>
          </a:prstGeom>
        </p:spPr>
      </p:pic>
      <p:sp>
        <p:nvSpPr>
          <p:cNvPr id="10" name="TextBox 9">
            <a:extLst>
              <a:ext uri="{FF2B5EF4-FFF2-40B4-BE49-F238E27FC236}">
                <a16:creationId xmlns:a16="http://schemas.microsoft.com/office/drawing/2014/main" id="{EAA55075-103B-740B-4D8D-87FEE452427C}"/>
              </a:ext>
            </a:extLst>
          </p:cNvPr>
          <p:cNvSpPr txBox="1"/>
          <p:nvPr/>
        </p:nvSpPr>
        <p:spPr>
          <a:xfrm>
            <a:off x="3241040" y="112189"/>
            <a:ext cx="6614160" cy="646331"/>
          </a:xfrm>
          <a:prstGeom prst="rect">
            <a:avLst/>
          </a:prstGeom>
          <a:noFill/>
        </p:spPr>
        <p:txBody>
          <a:bodyPr wrap="square">
            <a:spAutoFit/>
          </a:bodyPr>
          <a:lstStyle/>
          <a:p>
            <a:r>
              <a:rPr lang="en-IN" sz="3600" dirty="0">
                <a:solidFill>
                  <a:srgbClr val="1A0FFD"/>
                </a:solidFill>
                <a:effectLst/>
                <a:latin typeface="Arial" panose="020B0604020202020204" pitchFamily="34" charset="0"/>
                <a:ea typeface="Aptos" panose="020B0004020202020204" pitchFamily="34" charset="0"/>
              </a:rPr>
              <a:t>ISI in signal transmission</a:t>
            </a:r>
            <a:endParaRPr lang="en-IN" sz="3600" dirty="0">
              <a:solidFill>
                <a:srgbClr val="1A0FFD"/>
              </a:solidFill>
            </a:endParaRPr>
          </a:p>
        </p:txBody>
      </p:sp>
      <p:sp>
        <p:nvSpPr>
          <p:cNvPr id="12" name="TextBox 11">
            <a:extLst>
              <a:ext uri="{FF2B5EF4-FFF2-40B4-BE49-F238E27FC236}">
                <a16:creationId xmlns:a16="http://schemas.microsoft.com/office/drawing/2014/main" id="{ACA9AF5D-7B73-AE8F-87A3-3B026A01CB26}"/>
              </a:ext>
            </a:extLst>
          </p:cNvPr>
          <p:cNvSpPr txBox="1"/>
          <p:nvPr/>
        </p:nvSpPr>
        <p:spPr>
          <a:xfrm>
            <a:off x="198120" y="773515"/>
            <a:ext cx="11130280" cy="954107"/>
          </a:xfrm>
          <a:prstGeom prst="rect">
            <a:avLst/>
          </a:prstGeom>
          <a:noFill/>
        </p:spPr>
        <p:txBody>
          <a:bodyPr wrap="square">
            <a:spAutoFit/>
          </a:bodyPr>
          <a:lstStyle/>
          <a:p>
            <a:pPr>
              <a:spcAft>
                <a:spcPts val="800"/>
              </a:spcAft>
            </a:pPr>
            <a:r>
              <a:rPr lang="en-IN" sz="2800" kern="0" dirty="0">
                <a:solidFill>
                  <a:srgbClr val="FF0000"/>
                </a:solidFill>
                <a:latin typeface="Arial" panose="020B0604020202020204" pitchFamily="34" charset="0"/>
                <a:ea typeface="Aptos" panose="020B0004020202020204" pitchFamily="34" charset="0"/>
                <a:cs typeface="Times New Roman" panose="02020603050405020304" pitchFamily="18" charset="0"/>
              </a:rPr>
              <a:t>T</a:t>
            </a:r>
            <a:r>
              <a:rPr lang="en-IN" sz="2800"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he baseband pulse amplitude modulation (PAM) communication system is shown below:</a:t>
            </a:r>
            <a:endParaRPr lang="en-IN" sz="2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67BF2296-1CFB-D263-1017-777EC28DD517}"/>
              </a:ext>
            </a:extLst>
          </p:cNvPr>
          <p:cNvPicPr>
            <a:picLocks noChangeAspect="1"/>
          </p:cNvPicPr>
          <p:nvPr/>
        </p:nvPicPr>
        <p:blipFill>
          <a:blip r:embed="rId3"/>
          <a:stretch>
            <a:fillRect/>
          </a:stretch>
        </p:blipFill>
        <p:spPr>
          <a:xfrm>
            <a:off x="3241040" y="4211891"/>
            <a:ext cx="3502003" cy="954106"/>
          </a:xfrm>
          <a:prstGeom prst="rect">
            <a:avLst/>
          </a:prstGeom>
        </p:spPr>
      </p:pic>
      <p:pic>
        <p:nvPicPr>
          <p:cNvPr id="20" name="Picture 19">
            <a:extLst>
              <a:ext uri="{FF2B5EF4-FFF2-40B4-BE49-F238E27FC236}">
                <a16:creationId xmlns:a16="http://schemas.microsoft.com/office/drawing/2014/main" id="{A77F76C0-A1F8-3932-48C3-EAF873942D84}"/>
              </a:ext>
            </a:extLst>
          </p:cNvPr>
          <p:cNvPicPr>
            <a:picLocks noChangeAspect="1"/>
          </p:cNvPicPr>
          <p:nvPr/>
        </p:nvPicPr>
        <p:blipFill>
          <a:blip r:embed="rId4"/>
          <a:stretch>
            <a:fillRect/>
          </a:stretch>
        </p:blipFill>
        <p:spPr>
          <a:xfrm>
            <a:off x="198120" y="5018467"/>
            <a:ext cx="9235440" cy="749784"/>
          </a:xfrm>
          <a:prstGeom prst="rect">
            <a:avLst/>
          </a:prstGeom>
        </p:spPr>
      </p:pic>
      <p:pic>
        <p:nvPicPr>
          <p:cNvPr id="22" name="Picture 21">
            <a:extLst>
              <a:ext uri="{FF2B5EF4-FFF2-40B4-BE49-F238E27FC236}">
                <a16:creationId xmlns:a16="http://schemas.microsoft.com/office/drawing/2014/main" id="{837DBF27-E1A0-F7DA-75BD-8DB7342470F4}"/>
              </a:ext>
            </a:extLst>
          </p:cNvPr>
          <p:cNvPicPr>
            <a:picLocks noChangeAspect="1"/>
          </p:cNvPicPr>
          <p:nvPr/>
        </p:nvPicPr>
        <p:blipFill>
          <a:blip r:embed="rId5"/>
          <a:stretch>
            <a:fillRect/>
          </a:stretch>
        </p:blipFill>
        <p:spPr>
          <a:xfrm>
            <a:off x="198120" y="5733776"/>
            <a:ext cx="3357880" cy="453457"/>
          </a:xfrm>
          <a:prstGeom prst="rect">
            <a:avLst/>
          </a:prstGeom>
        </p:spPr>
      </p:pic>
      <p:pic>
        <p:nvPicPr>
          <p:cNvPr id="3" name="Picture 2">
            <a:extLst>
              <a:ext uri="{FF2B5EF4-FFF2-40B4-BE49-F238E27FC236}">
                <a16:creationId xmlns:a16="http://schemas.microsoft.com/office/drawing/2014/main" id="{796154CA-0C4F-E166-9D55-03C784E4DDFE}"/>
              </a:ext>
            </a:extLst>
          </p:cNvPr>
          <p:cNvPicPr>
            <a:picLocks noChangeAspect="1"/>
          </p:cNvPicPr>
          <p:nvPr/>
        </p:nvPicPr>
        <p:blipFill>
          <a:blip r:embed="rId6"/>
          <a:stretch>
            <a:fillRect/>
          </a:stretch>
        </p:blipFill>
        <p:spPr>
          <a:xfrm>
            <a:off x="198120" y="6280814"/>
            <a:ext cx="5901203" cy="405491"/>
          </a:xfrm>
          <a:prstGeom prst="rect">
            <a:avLst/>
          </a:prstGeom>
        </p:spPr>
      </p:pic>
    </p:spTree>
    <p:extLst>
      <p:ext uri="{BB962C8B-B14F-4D97-AF65-F5344CB8AC3E}">
        <p14:creationId xmlns:p14="http://schemas.microsoft.com/office/powerpoint/2010/main" val="24887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C60DA-F2EA-2B0C-0750-8DAFBC336A3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09D446D-C15B-EA72-8642-086A27E4E710}"/>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80E664F5-6574-9F0C-1CF2-92BA315831CC}"/>
              </a:ext>
            </a:extLst>
          </p:cNvPr>
          <p:cNvSpPr>
            <a:spLocks noGrp="1"/>
          </p:cNvSpPr>
          <p:nvPr>
            <p:ph type="ftr" sz="quarter" idx="11"/>
          </p:nvPr>
        </p:nvSpPr>
        <p:spPr/>
        <p:txBody>
          <a:bodyPr/>
          <a:lstStyle/>
          <a:p>
            <a:r>
              <a:rPr lang="en-US" dirty="0"/>
              <a:t>Dr. M. Venu Gopala Rao</a:t>
            </a:r>
          </a:p>
        </p:txBody>
      </p:sp>
      <p:pic>
        <p:nvPicPr>
          <p:cNvPr id="8" name="Picture 7">
            <a:extLst>
              <a:ext uri="{FF2B5EF4-FFF2-40B4-BE49-F238E27FC236}">
                <a16:creationId xmlns:a16="http://schemas.microsoft.com/office/drawing/2014/main" id="{8E401D7E-526F-AE37-E82E-27B8D400CA92}"/>
              </a:ext>
            </a:extLst>
          </p:cNvPr>
          <p:cNvPicPr>
            <a:picLocks noChangeAspect="1"/>
          </p:cNvPicPr>
          <p:nvPr/>
        </p:nvPicPr>
        <p:blipFill>
          <a:blip r:embed="rId2"/>
          <a:stretch>
            <a:fillRect/>
          </a:stretch>
        </p:blipFill>
        <p:spPr>
          <a:xfrm>
            <a:off x="86360" y="855268"/>
            <a:ext cx="12019280" cy="1909529"/>
          </a:xfrm>
          <a:prstGeom prst="rect">
            <a:avLst/>
          </a:prstGeom>
        </p:spPr>
      </p:pic>
      <p:sp>
        <p:nvSpPr>
          <p:cNvPr id="10" name="TextBox 9">
            <a:extLst>
              <a:ext uri="{FF2B5EF4-FFF2-40B4-BE49-F238E27FC236}">
                <a16:creationId xmlns:a16="http://schemas.microsoft.com/office/drawing/2014/main" id="{00406F16-935E-7E9A-4A49-3DEA832B98F1}"/>
              </a:ext>
            </a:extLst>
          </p:cNvPr>
          <p:cNvSpPr txBox="1"/>
          <p:nvPr/>
        </p:nvSpPr>
        <p:spPr>
          <a:xfrm>
            <a:off x="3241040" y="112189"/>
            <a:ext cx="6614160" cy="646331"/>
          </a:xfrm>
          <a:prstGeom prst="rect">
            <a:avLst/>
          </a:prstGeom>
          <a:noFill/>
        </p:spPr>
        <p:txBody>
          <a:bodyPr wrap="square">
            <a:spAutoFit/>
          </a:bodyPr>
          <a:lstStyle/>
          <a:p>
            <a:r>
              <a:rPr lang="en-IN" sz="3600" dirty="0">
                <a:solidFill>
                  <a:srgbClr val="1A0FFD"/>
                </a:solidFill>
                <a:effectLst/>
                <a:latin typeface="Arial" panose="020B0604020202020204" pitchFamily="34" charset="0"/>
                <a:ea typeface="Aptos" panose="020B0004020202020204" pitchFamily="34" charset="0"/>
              </a:rPr>
              <a:t>ISI in signal transmission</a:t>
            </a:r>
            <a:endParaRPr lang="en-IN" sz="3600" dirty="0">
              <a:solidFill>
                <a:srgbClr val="1A0FFD"/>
              </a:solidFill>
            </a:endParaRPr>
          </a:p>
        </p:txBody>
      </p:sp>
      <p:pic>
        <p:nvPicPr>
          <p:cNvPr id="2" name="Picture 1">
            <a:extLst>
              <a:ext uri="{FF2B5EF4-FFF2-40B4-BE49-F238E27FC236}">
                <a16:creationId xmlns:a16="http://schemas.microsoft.com/office/drawing/2014/main" id="{00E4A57A-9E58-909B-8ECA-1510E11A1D1C}"/>
              </a:ext>
            </a:extLst>
          </p:cNvPr>
          <p:cNvPicPr>
            <a:picLocks noChangeAspect="1"/>
          </p:cNvPicPr>
          <p:nvPr/>
        </p:nvPicPr>
        <p:blipFill>
          <a:blip r:embed="rId3"/>
          <a:stretch>
            <a:fillRect/>
          </a:stretch>
        </p:blipFill>
        <p:spPr>
          <a:xfrm>
            <a:off x="2209800" y="2132551"/>
            <a:ext cx="3095997" cy="843491"/>
          </a:xfrm>
          <a:prstGeom prst="rect">
            <a:avLst/>
          </a:prstGeom>
        </p:spPr>
      </p:pic>
      <p:pic>
        <p:nvPicPr>
          <p:cNvPr id="6" name="Picture 5">
            <a:extLst>
              <a:ext uri="{FF2B5EF4-FFF2-40B4-BE49-F238E27FC236}">
                <a16:creationId xmlns:a16="http://schemas.microsoft.com/office/drawing/2014/main" id="{439F0A17-665D-C4D4-A132-1C367CAD0C75}"/>
              </a:ext>
            </a:extLst>
          </p:cNvPr>
          <p:cNvPicPr>
            <a:picLocks noChangeAspect="1"/>
          </p:cNvPicPr>
          <p:nvPr/>
        </p:nvPicPr>
        <p:blipFill>
          <a:blip r:embed="rId4"/>
          <a:stretch>
            <a:fillRect/>
          </a:stretch>
        </p:blipFill>
        <p:spPr>
          <a:xfrm>
            <a:off x="263709" y="2976042"/>
            <a:ext cx="11069287" cy="1117162"/>
          </a:xfrm>
          <a:prstGeom prst="rect">
            <a:avLst/>
          </a:prstGeom>
        </p:spPr>
      </p:pic>
      <p:pic>
        <p:nvPicPr>
          <p:cNvPr id="11" name="Picture 10">
            <a:extLst>
              <a:ext uri="{FF2B5EF4-FFF2-40B4-BE49-F238E27FC236}">
                <a16:creationId xmlns:a16="http://schemas.microsoft.com/office/drawing/2014/main" id="{869C5B59-7519-D36D-6213-3FE0846D96AB}"/>
              </a:ext>
            </a:extLst>
          </p:cNvPr>
          <p:cNvPicPr>
            <a:picLocks noChangeAspect="1"/>
          </p:cNvPicPr>
          <p:nvPr/>
        </p:nvPicPr>
        <p:blipFill>
          <a:blip r:embed="rId5"/>
          <a:stretch>
            <a:fillRect/>
          </a:stretch>
        </p:blipFill>
        <p:spPr>
          <a:xfrm>
            <a:off x="910495" y="3842434"/>
            <a:ext cx="5341809" cy="570484"/>
          </a:xfrm>
          <a:prstGeom prst="rect">
            <a:avLst/>
          </a:prstGeom>
        </p:spPr>
      </p:pic>
      <p:pic>
        <p:nvPicPr>
          <p:cNvPr id="15" name="Picture 14">
            <a:extLst>
              <a:ext uri="{FF2B5EF4-FFF2-40B4-BE49-F238E27FC236}">
                <a16:creationId xmlns:a16="http://schemas.microsoft.com/office/drawing/2014/main" id="{D9402AF5-087A-B985-DB21-09DDD48E9B5F}"/>
              </a:ext>
            </a:extLst>
          </p:cNvPr>
          <p:cNvPicPr>
            <a:picLocks noChangeAspect="1"/>
          </p:cNvPicPr>
          <p:nvPr/>
        </p:nvPicPr>
        <p:blipFill>
          <a:blip r:embed="rId6"/>
          <a:stretch>
            <a:fillRect/>
          </a:stretch>
        </p:blipFill>
        <p:spPr>
          <a:xfrm>
            <a:off x="1033126" y="4625635"/>
            <a:ext cx="6479835" cy="570484"/>
          </a:xfrm>
          <a:prstGeom prst="rect">
            <a:avLst/>
          </a:prstGeom>
        </p:spPr>
      </p:pic>
      <p:pic>
        <p:nvPicPr>
          <p:cNvPr id="17" name="Picture 16">
            <a:extLst>
              <a:ext uri="{FF2B5EF4-FFF2-40B4-BE49-F238E27FC236}">
                <a16:creationId xmlns:a16="http://schemas.microsoft.com/office/drawing/2014/main" id="{275020C7-7666-8CFF-D17C-DB97EE2F0B43}"/>
              </a:ext>
            </a:extLst>
          </p:cNvPr>
          <p:cNvPicPr>
            <a:picLocks noChangeAspect="1"/>
          </p:cNvPicPr>
          <p:nvPr/>
        </p:nvPicPr>
        <p:blipFill>
          <a:blip r:embed="rId7"/>
          <a:stretch>
            <a:fillRect/>
          </a:stretch>
        </p:blipFill>
        <p:spPr>
          <a:xfrm>
            <a:off x="138607" y="5408836"/>
            <a:ext cx="11838605" cy="806213"/>
          </a:xfrm>
          <a:prstGeom prst="rect">
            <a:avLst/>
          </a:prstGeom>
        </p:spPr>
      </p:pic>
    </p:spTree>
    <p:extLst>
      <p:ext uri="{BB962C8B-B14F-4D97-AF65-F5344CB8AC3E}">
        <p14:creationId xmlns:p14="http://schemas.microsoft.com/office/powerpoint/2010/main" val="427038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AAF439-52CB-A006-5820-7DDDFBDBDCB0}"/>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01452144-94DA-2B63-A1FB-B1C1548C2842}"/>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3DAE1FD1-5A27-133F-6E26-B660C34D27FA}"/>
              </a:ext>
            </a:extLst>
          </p:cNvPr>
          <p:cNvPicPr>
            <a:picLocks noChangeAspect="1"/>
          </p:cNvPicPr>
          <p:nvPr/>
        </p:nvPicPr>
        <p:blipFill>
          <a:blip r:embed="rId2"/>
          <a:stretch>
            <a:fillRect/>
          </a:stretch>
        </p:blipFill>
        <p:spPr>
          <a:xfrm>
            <a:off x="0" y="291974"/>
            <a:ext cx="12177621" cy="3345306"/>
          </a:xfrm>
          <a:prstGeom prst="rect">
            <a:avLst/>
          </a:prstGeom>
        </p:spPr>
      </p:pic>
      <p:pic>
        <p:nvPicPr>
          <p:cNvPr id="9" name="Picture 8">
            <a:extLst>
              <a:ext uri="{FF2B5EF4-FFF2-40B4-BE49-F238E27FC236}">
                <a16:creationId xmlns:a16="http://schemas.microsoft.com/office/drawing/2014/main" id="{85CD5972-861A-C82B-505F-4D2552BF5085}"/>
              </a:ext>
            </a:extLst>
          </p:cNvPr>
          <p:cNvPicPr>
            <a:picLocks noChangeAspect="1"/>
          </p:cNvPicPr>
          <p:nvPr/>
        </p:nvPicPr>
        <p:blipFill>
          <a:blip r:embed="rId3"/>
          <a:stretch>
            <a:fillRect/>
          </a:stretch>
        </p:blipFill>
        <p:spPr>
          <a:xfrm>
            <a:off x="352759" y="3775666"/>
            <a:ext cx="7997754" cy="439437"/>
          </a:xfrm>
          <a:prstGeom prst="rect">
            <a:avLst/>
          </a:prstGeom>
        </p:spPr>
      </p:pic>
      <p:pic>
        <p:nvPicPr>
          <p:cNvPr id="11" name="Picture 10">
            <a:extLst>
              <a:ext uri="{FF2B5EF4-FFF2-40B4-BE49-F238E27FC236}">
                <a16:creationId xmlns:a16="http://schemas.microsoft.com/office/drawing/2014/main" id="{832AE6A1-3053-2468-7988-26332050C7B2}"/>
              </a:ext>
            </a:extLst>
          </p:cNvPr>
          <p:cNvPicPr>
            <a:picLocks noChangeAspect="1"/>
          </p:cNvPicPr>
          <p:nvPr/>
        </p:nvPicPr>
        <p:blipFill>
          <a:blip r:embed="rId4"/>
          <a:stretch>
            <a:fillRect/>
          </a:stretch>
        </p:blipFill>
        <p:spPr>
          <a:xfrm>
            <a:off x="281436" y="4353489"/>
            <a:ext cx="11629128" cy="1242168"/>
          </a:xfrm>
          <a:prstGeom prst="rect">
            <a:avLst/>
          </a:prstGeom>
        </p:spPr>
      </p:pic>
      <p:pic>
        <p:nvPicPr>
          <p:cNvPr id="13" name="Picture 12">
            <a:extLst>
              <a:ext uri="{FF2B5EF4-FFF2-40B4-BE49-F238E27FC236}">
                <a16:creationId xmlns:a16="http://schemas.microsoft.com/office/drawing/2014/main" id="{6EE75BA6-149D-65D6-13B4-CB6808721662}"/>
              </a:ext>
            </a:extLst>
          </p:cNvPr>
          <p:cNvPicPr>
            <a:picLocks noChangeAspect="1"/>
          </p:cNvPicPr>
          <p:nvPr/>
        </p:nvPicPr>
        <p:blipFill>
          <a:blip r:embed="rId5"/>
          <a:stretch>
            <a:fillRect/>
          </a:stretch>
        </p:blipFill>
        <p:spPr>
          <a:xfrm>
            <a:off x="281436" y="5782473"/>
            <a:ext cx="7871964" cy="495199"/>
          </a:xfrm>
          <a:prstGeom prst="rect">
            <a:avLst/>
          </a:prstGeom>
        </p:spPr>
      </p:pic>
    </p:spTree>
    <p:extLst>
      <p:ext uri="{BB962C8B-B14F-4D97-AF65-F5344CB8AC3E}">
        <p14:creationId xmlns:p14="http://schemas.microsoft.com/office/powerpoint/2010/main" val="24918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CEE678-D915-E3EF-A509-D6C72F621919}"/>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215ED53B-ADC0-9FEC-87D2-E97CFBBD0ADB}"/>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3132E3C6-0DEE-8264-E254-390202AF482F}"/>
              </a:ext>
            </a:extLst>
          </p:cNvPr>
          <p:cNvPicPr>
            <a:picLocks noChangeAspect="1"/>
          </p:cNvPicPr>
          <p:nvPr/>
        </p:nvPicPr>
        <p:blipFill>
          <a:blip r:embed="rId3"/>
          <a:stretch>
            <a:fillRect/>
          </a:stretch>
        </p:blipFill>
        <p:spPr>
          <a:xfrm>
            <a:off x="103087" y="1646863"/>
            <a:ext cx="11088772" cy="1676528"/>
          </a:xfrm>
          <a:prstGeom prst="rect">
            <a:avLst/>
          </a:prstGeom>
        </p:spPr>
      </p:pic>
      <p:sp>
        <p:nvSpPr>
          <p:cNvPr id="9" name="TextBox 8">
            <a:extLst>
              <a:ext uri="{FF2B5EF4-FFF2-40B4-BE49-F238E27FC236}">
                <a16:creationId xmlns:a16="http://schemas.microsoft.com/office/drawing/2014/main" id="{9E917DA5-8381-DB6D-4C73-264A260C5B56}"/>
              </a:ext>
            </a:extLst>
          </p:cNvPr>
          <p:cNvSpPr txBox="1"/>
          <p:nvPr/>
        </p:nvSpPr>
        <p:spPr>
          <a:xfrm>
            <a:off x="103087" y="3486657"/>
            <a:ext cx="11985826" cy="1384995"/>
          </a:xfrm>
          <a:prstGeom prst="rect">
            <a:avLst/>
          </a:prstGeom>
          <a:noFill/>
        </p:spPr>
        <p:txBody>
          <a:bodyPr wrap="square">
            <a:spAutoFit/>
          </a:bodyPr>
          <a:lstStyle/>
          <a:p>
            <a:pPr algn="l"/>
            <a:r>
              <a:rPr lang="en-US" sz="2800" b="0" i="0" u="none" strike="noStrike" baseline="0" dirty="0">
                <a:solidFill>
                  <a:srgbClr val="1A0FFD"/>
                </a:solidFill>
                <a:latin typeface="Arial" panose="020B0604020202020204" pitchFamily="34" charset="0"/>
                <a:cs typeface="Arial" panose="020B0604020202020204" pitchFamily="34" charset="0"/>
              </a:rPr>
              <a:t>Therefore, in the design of the transmit and receive filters, the objective is to minimize the effects of noise and ISI and thereby deliver the digital data to its destination with the smallest error rate possible.</a:t>
            </a:r>
            <a:endParaRPr lang="en-IN" sz="2800" dirty="0">
              <a:solidFill>
                <a:srgbClr val="1A0FFD"/>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89E1F79-BF65-D290-2466-8A47CBD1DBF1}"/>
              </a:ext>
            </a:extLst>
          </p:cNvPr>
          <p:cNvPicPr>
            <a:picLocks noChangeAspect="1"/>
          </p:cNvPicPr>
          <p:nvPr/>
        </p:nvPicPr>
        <p:blipFill>
          <a:blip r:embed="rId4"/>
          <a:stretch>
            <a:fillRect/>
          </a:stretch>
        </p:blipFill>
        <p:spPr>
          <a:xfrm>
            <a:off x="2529839" y="0"/>
            <a:ext cx="6501459" cy="1682423"/>
          </a:xfrm>
          <a:prstGeom prst="rect">
            <a:avLst/>
          </a:prstGeom>
        </p:spPr>
      </p:pic>
      <p:pic>
        <p:nvPicPr>
          <p:cNvPr id="21" name="Picture 20">
            <a:extLst>
              <a:ext uri="{FF2B5EF4-FFF2-40B4-BE49-F238E27FC236}">
                <a16:creationId xmlns:a16="http://schemas.microsoft.com/office/drawing/2014/main" id="{B220B9E1-2A18-6CE3-98E3-9094F56FEFAB}"/>
              </a:ext>
            </a:extLst>
          </p:cNvPr>
          <p:cNvPicPr>
            <a:picLocks noChangeAspect="1"/>
          </p:cNvPicPr>
          <p:nvPr/>
        </p:nvPicPr>
        <p:blipFill>
          <a:blip r:embed="rId5"/>
          <a:stretch>
            <a:fillRect/>
          </a:stretch>
        </p:blipFill>
        <p:spPr>
          <a:xfrm>
            <a:off x="0" y="5072134"/>
            <a:ext cx="12192000" cy="1083733"/>
          </a:xfrm>
          <a:prstGeom prst="rect">
            <a:avLst/>
          </a:prstGeom>
        </p:spPr>
      </p:pic>
    </p:spTree>
    <p:extLst>
      <p:ext uri="{BB962C8B-B14F-4D97-AF65-F5344CB8AC3E}">
        <p14:creationId xmlns:p14="http://schemas.microsoft.com/office/powerpoint/2010/main" val="178879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87AD-EC9F-7351-7E08-B07AB2CD8A45}"/>
              </a:ext>
            </a:extLst>
          </p:cNvPr>
          <p:cNvSpPr>
            <a:spLocks noGrp="1"/>
          </p:cNvSpPr>
          <p:nvPr>
            <p:ph type="title"/>
          </p:nvPr>
        </p:nvSpPr>
        <p:spPr>
          <a:xfrm>
            <a:off x="2972280" y="136525"/>
            <a:ext cx="6041493" cy="564421"/>
          </a:xfrm>
        </p:spPr>
        <p:txBody>
          <a:bodyPr>
            <a:noAutofit/>
          </a:bodyPr>
          <a:lstStyle/>
          <a:p>
            <a:r>
              <a:rPr lang="en-US" sz="3600" dirty="0">
                <a:solidFill>
                  <a:srgbClr val="FF0000"/>
                </a:solidFill>
                <a:latin typeface="Arial" panose="020B0604020202020204" pitchFamily="34" charset="0"/>
                <a:cs typeface="Arial" panose="020B0604020202020204" pitchFamily="34" charset="0"/>
              </a:rPr>
              <a:t>ISI Elimination Techniques</a:t>
            </a:r>
            <a:endParaRPr lang="en-IN" sz="3600"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5D7C539-E727-3F55-6604-81E12CD0DEF4}"/>
              </a:ext>
            </a:extLst>
          </p:cNvPr>
          <p:cNvSpPr>
            <a:spLocks noGrp="1"/>
          </p:cNvSpPr>
          <p:nvPr>
            <p:ph idx="1"/>
          </p:nvPr>
        </p:nvSpPr>
        <p:spPr>
          <a:xfrm>
            <a:off x="296561" y="901550"/>
            <a:ext cx="11392930" cy="5477220"/>
          </a:xfrm>
        </p:spPr>
        <p:txBody>
          <a:bodyPr>
            <a:normAutofit fontScale="70000" lnSpcReduction="20000"/>
          </a:bodyPr>
          <a:lstStyle/>
          <a:p>
            <a:pPr algn="just">
              <a:lnSpc>
                <a:spcPct val="120000"/>
              </a:lnSpc>
              <a:spcAft>
                <a:spcPts val="800"/>
              </a:spcAft>
              <a:buFont typeface="Wingdings" panose="05000000000000000000" pitchFamily="2" charset="2"/>
              <a:buChar char="Ø"/>
            </a:pPr>
            <a:r>
              <a:rPr lang="en-IN"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 </a:t>
            </a:r>
            <a:r>
              <a:rPr lang="en-IN" sz="4000"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It is important to note that pulse amplitudes can be detected correctly despite pulse spreading (or overlapping), if there is no ISI at the </a:t>
            </a:r>
            <a:r>
              <a:rPr lang="en-IN" sz="4000" b="1" kern="0" dirty="0">
                <a:solidFill>
                  <a:srgbClr val="FF0000"/>
                </a:solidFill>
                <a:effectLst/>
                <a:latin typeface="Arial" panose="020B0604020202020204" pitchFamily="34" charset="0"/>
                <a:ea typeface="Calibri" panose="020F0502020204030204" pitchFamily="34" charset="0"/>
                <a:cs typeface="Arial" panose="020B0604020202020204" pitchFamily="34" charset="0"/>
              </a:rPr>
              <a:t>decision-making</a:t>
            </a:r>
            <a:r>
              <a:rPr lang="en-IN" sz="4000" b="1"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 </a:t>
            </a:r>
            <a:r>
              <a:rPr lang="en-IN" sz="4000"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instants. </a:t>
            </a:r>
          </a:p>
          <a:p>
            <a:pPr algn="just">
              <a:lnSpc>
                <a:spcPct val="150000"/>
              </a:lnSpc>
              <a:spcAft>
                <a:spcPts val="800"/>
              </a:spcAft>
              <a:buFont typeface="Wingdings" panose="05000000000000000000" pitchFamily="2" charset="2"/>
              <a:buChar char="Ø"/>
            </a:pPr>
            <a:r>
              <a:rPr lang="en-IN" sz="4000"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This can be accomplished by a properly shaped band limited pulse signals. </a:t>
            </a:r>
          </a:p>
          <a:p>
            <a:pPr algn="just">
              <a:lnSpc>
                <a:spcPct val="120000"/>
              </a:lnSpc>
              <a:spcAft>
                <a:spcPts val="800"/>
              </a:spcAft>
              <a:buFont typeface="Wingdings" panose="05000000000000000000" pitchFamily="2" charset="2"/>
              <a:buChar char="Ø"/>
            </a:pPr>
            <a:r>
              <a:rPr lang="en-IN" sz="4000" kern="0" dirty="0">
                <a:solidFill>
                  <a:srgbClr val="1914F8"/>
                </a:solidFill>
                <a:effectLst/>
                <a:latin typeface="Arial" panose="020B0604020202020204" pitchFamily="34" charset="0"/>
                <a:ea typeface="Calibri" panose="020F0502020204030204" pitchFamily="34" charset="0"/>
                <a:cs typeface="Arial" panose="020B0604020202020204" pitchFamily="34" charset="0"/>
              </a:rPr>
              <a:t>To eliminate the effect of ISI, Nyquist proposed the following criteria for pulse shaping.</a:t>
            </a:r>
          </a:p>
          <a:p>
            <a:pPr marL="742950" indent="-742950" algn="just">
              <a:lnSpc>
                <a:spcPct val="120000"/>
              </a:lnSpc>
              <a:spcAft>
                <a:spcPts val="800"/>
              </a:spcAft>
              <a:buAutoNum type="arabicPeriod"/>
            </a:pPr>
            <a:r>
              <a:rPr lang="en-IN" sz="4000" kern="100" dirty="0">
                <a:effectLst/>
                <a:latin typeface="Arial" panose="020B0604020202020204" pitchFamily="34" charset="0"/>
                <a:ea typeface="Calibri" panose="020F0502020204030204" pitchFamily="34" charset="0"/>
                <a:cs typeface="Arial" panose="020B0604020202020204" pitchFamily="34" charset="0"/>
              </a:rPr>
              <a:t>Ideal Nyquist Criterion: </a:t>
            </a:r>
            <a:r>
              <a:rPr lang="en-IN" sz="4000" kern="100"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Sinc</a:t>
            </a:r>
            <a:r>
              <a:rPr lang="en-IN" sz="40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 Pulse</a:t>
            </a:r>
            <a:r>
              <a:rPr lang="en-IN" sz="4000" kern="100" dirty="0">
                <a:effectLst/>
                <a:latin typeface="Arial" panose="020B0604020202020204" pitchFamily="34" charset="0"/>
                <a:ea typeface="Calibri" panose="020F0502020204030204" pitchFamily="34" charset="0"/>
                <a:cs typeface="Arial" panose="020B0604020202020204" pitchFamily="34" charset="0"/>
              </a:rPr>
              <a:t>.</a:t>
            </a:r>
          </a:p>
          <a:p>
            <a:pPr marL="742950" indent="-742950" algn="just">
              <a:lnSpc>
                <a:spcPct val="150000"/>
              </a:lnSpc>
              <a:spcAft>
                <a:spcPts val="800"/>
              </a:spcAft>
              <a:buAutoNum type="arabicPeriod"/>
            </a:pPr>
            <a:r>
              <a:rPr lang="en-IN" sz="4000" kern="100" dirty="0">
                <a:effectLst/>
                <a:latin typeface="Arial" panose="020B0604020202020204" pitchFamily="34" charset="0"/>
                <a:ea typeface="Calibri" panose="020F0502020204030204" pitchFamily="34" charset="0"/>
                <a:cs typeface="Arial" panose="020B0604020202020204" pitchFamily="34" charset="0"/>
              </a:rPr>
              <a:t>Practical filter: </a:t>
            </a:r>
            <a:r>
              <a:rPr lang="en-IN" sz="40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Raised Cosine Filter</a:t>
            </a:r>
            <a:r>
              <a:rPr lang="en-IN" sz="1800" kern="0" dirty="0">
                <a:solidFill>
                  <a:srgbClr val="1914F8"/>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6F6913C8-EDB3-6093-7B59-57A9B8795F52}"/>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79D9A17F-AFAC-E706-E809-A6928B7D800F}"/>
              </a:ext>
            </a:extLst>
          </p:cNvPr>
          <p:cNvSpPr>
            <a:spLocks noGrp="1"/>
          </p:cNvSpPr>
          <p:nvPr>
            <p:ph type="ftr" sz="quarter" idx="11"/>
          </p:nvPr>
        </p:nvSpPr>
        <p:spPr>
          <a:xfrm>
            <a:off x="4038600" y="6579374"/>
            <a:ext cx="4114800" cy="365125"/>
          </a:xfrm>
        </p:spPr>
        <p:txBody>
          <a:bodyPr/>
          <a:lstStyle/>
          <a:p>
            <a:r>
              <a:rPr lang="en-US"/>
              <a:t>Dr. M. Venu Gopala Rao</a:t>
            </a:r>
          </a:p>
        </p:txBody>
      </p:sp>
    </p:spTree>
    <p:extLst>
      <p:ext uri="{BB962C8B-B14F-4D97-AF65-F5344CB8AC3E}">
        <p14:creationId xmlns:p14="http://schemas.microsoft.com/office/powerpoint/2010/main" val="20556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8AAC-2ECA-C657-4AA7-BE9E08C3B57D}"/>
              </a:ext>
            </a:extLst>
          </p:cNvPr>
          <p:cNvSpPr>
            <a:spLocks noGrp="1"/>
          </p:cNvSpPr>
          <p:nvPr>
            <p:ph type="title"/>
          </p:nvPr>
        </p:nvSpPr>
        <p:spPr>
          <a:xfrm>
            <a:off x="2148840" y="136842"/>
            <a:ext cx="7167880" cy="401796"/>
          </a:xfrm>
        </p:spPr>
        <p:txBody>
          <a:bodyPr>
            <a:noAutofit/>
          </a:bodyPr>
          <a:lstStyle/>
          <a:p>
            <a:r>
              <a:rPr lang="en-IN" sz="3600" kern="100" dirty="0">
                <a:solidFill>
                  <a:srgbClr val="1A0FFD"/>
                </a:solidFill>
                <a:effectLst/>
                <a:latin typeface="Arial" panose="020B0604020202020204" pitchFamily="34" charset="0"/>
                <a:ea typeface="Calibri" panose="020F0502020204030204" pitchFamily="34" charset="0"/>
                <a:cs typeface="Arial" panose="020B0604020202020204" pitchFamily="34" charset="0"/>
              </a:rPr>
              <a:t>Ideal Nyquist Criterion</a:t>
            </a:r>
            <a:r>
              <a:rPr lang="en-IN" sz="3600" kern="100" dirty="0">
                <a:effectLst/>
                <a:latin typeface="Arial" panose="020B0604020202020204" pitchFamily="34" charset="0"/>
                <a:ea typeface="Calibri" panose="020F0502020204030204" pitchFamily="34" charset="0"/>
                <a:cs typeface="Arial" panose="020B0604020202020204" pitchFamily="34" charset="0"/>
              </a:rPr>
              <a:t>: </a:t>
            </a:r>
            <a:r>
              <a:rPr lang="en-IN" sz="3600" kern="100"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Sinc</a:t>
            </a:r>
            <a:r>
              <a:rPr lang="en-IN" sz="3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 Pulse</a:t>
            </a:r>
            <a:endParaRPr lang="en-IN" sz="3600" dirty="0"/>
          </a:p>
        </p:txBody>
      </p:sp>
      <p:sp>
        <p:nvSpPr>
          <p:cNvPr id="3" name="Content Placeholder 2">
            <a:extLst>
              <a:ext uri="{FF2B5EF4-FFF2-40B4-BE49-F238E27FC236}">
                <a16:creationId xmlns:a16="http://schemas.microsoft.com/office/drawing/2014/main" id="{854758BA-06F5-E4D9-C075-F0CEB4BC3D66}"/>
              </a:ext>
            </a:extLst>
          </p:cNvPr>
          <p:cNvSpPr>
            <a:spLocks noGrp="1"/>
          </p:cNvSpPr>
          <p:nvPr>
            <p:ph idx="1"/>
          </p:nvPr>
        </p:nvSpPr>
        <p:spPr>
          <a:xfrm>
            <a:off x="274320" y="4083779"/>
            <a:ext cx="11917680" cy="981591"/>
          </a:xfrm>
        </p:spPr>
        <p:txBody>
          <a:bodyPr>
            <a:normAutofit lnSpcReduction="10000"/>
          </a:bodyPr>
          <a:lstStyle/>
          <a:p>
            <a:pPr marL="0" indent="0">
              <a:lnSpc>
                <a:spcPct val="110000"/>
              </a:lnSpc>
              <a:buNone/>
            </a:pPr>
            <a:r>
              <a:rPr lang="en-IN" kern="0" dirty="0">
                <a:solidFill>
                  <a:srgbClr val="4906F0"/>
                </a:solidFill>
                <a:effectLst/>
                <a:latin typeface="Arial" panose="020B0604020202020204" pitchFamily="34" charset="0"/>
                <a:ea typeface="Aptos" panose="020B0004020202020204" pitchFamily="34" charset="0"/>
              </a:rPr>
              <a:t>This equation is referred to as Nyquist criterion for distortion-less baseband transmission in the absence of noise. </a:t>
            </a:r>
          </a:p>
        </p:txBody>
      </p:sp>
      <p:sp>
        <p:nvSpPr>
          <p:cNvPr id="4" name="Date Placeholder 3">
            <a:extLst>
              <a:ext uri="{FF2B5EF4-FFF2-40B4-BE49-F238E27FC236}">
                <a16:creationId xmlns:a16="http://schemas.microsoft.com/office/drawing/2014/main" id="{A6A7AE0E-AC2A-5391-AC6E-D04FDAAB5FDA}"/>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6F9849EA-EC60-EFBB-4881-24478522B0A6}"/>
              </a:ext>
            </a:extLst>
          </p:cNvPr>
          <p:cNvSpPr>
            <a:spLocks noGrp="1"/>
          </p:cNvSpPr>
          <p:nvPr>
            <p:ph type="ftr" sz="quarter" idx="11"/>
          </p:nvPr>
        </p:nvSpPr>
        <p:spPr/>
        <p:txBody>
          <a:bodyPr/>
          <a:lstStyle/>
          <a:p>
            <a:r>
              <a:rPr lang="en-US"/>
              <a:t>Dr. M. Venu Gopala Rao</a:t>
            </a:r>
          </a:p>
        </p:txBody>
      </p:sp>
      <p:pic>
        <p:nvPicPr>
          <p:cNvPr id="9" name="Picture 8">
            <a:extLst>
              <a:ext uri="{FF2B5EF4-FFF2-40B4-BE49-F238E27FC236}">
                <a16:creationId xmlns:a16="http://schemas.microsoft.com/office/drawing/2014/main" id="{68CA923E-109D-9879-BE2A-391EDB5D9CE5}"/>
              </a:ext>
            </a:extLst>
          </p:cNvPr>
          <p:cNvPicPr>
            <a:picLocks noChangeAspect="1"/>
          </p:cNvPicPr>
          <p:nvPr/>
        </p:nvPicPr>
        <p:blipFill>
          <a:blip r:embed="rId2"/>
          <a:stretch>
            <a:fillRect/>
          </a:stretch>
        </p:blipFill>
        <p:spPr>
          <a:xfrm>
            <a:off x="274320" y="2339722"/>
            <a:ext cx="9481861" cy="1696218"/>
          </a:xfrm>
          <a:prstGeom prst="rect">
            <a:avLst/>
          </a:prstGeom>
        </p:spPr>
      </p:pic>
      <p:pic>
        <p:nvPicPr>
          <p:cNvPr id="11" name="Picture 10">
            <a:extLst>
              <a:ext uri="{FF2B5EF4-FFF2-40B4-BE49-F238E27FC236}">
                <a16:creationId xmlns:a16="http://schemas.microsoft.com/office/drawing/2014/main" id="{51031C0B-01FF-8690-C8D4-7EA50E4ED845}"/>
              </a:ext>
            </a:extLst>
          </p:cNvPr>
          <p:cNvPicPr>
            <a:picLocks noChangeAspect="1"/>
          </p:cNvPicPr>
          <p:nvPr/>
        </p:nvPicPr>
        <p:blipFill>
          <a:blip r:embed="rId3"/>
          <a:stretch>
            <a:fillRect/>
          </a:stretch>
        </p:blipFill>
        <p:spPr>
          <a:xfrm>
            <a:off x="1" y="923412"/>
            <a:ext cx="7843520" cy="469853"/>
          </a:xfrm>
          <a:prstGeom prst="rect">
            <a:avLst/>
          </a:prstGeom>
        </p:spPr>
      </p:pic>
      <p:pic>
        <p:nvPicPr>
          <p:cNvPr id="13" name="Picture 12">
            <a:extLst>
              <a:ext uri="{FF2B5EF4-FFF2-40B4-BE49-F238E27FC236}">
                <a16:creationId xmlns:a16="http://schemas.microsoft.com/office/drawing/2014/main" id="{9B7A8A76-B984-B60F-2F16-5F1AC5873339}"/>
              </a:ext>
            </a:extLst>
          </p:cNvPr>
          <p:cNvPicPr>
            <a:picLocks noChangeAspect="1"/>
          </p:cNvPicPr>
          <p:nvPr/>
        </p:nvPicPr>
        <p:blipFill>
          <a:blip r:embed="rId4"/>
          <a:stretch>
            <a:fillRect/>
          </a:stretch>
        </p:blipFill>
        <p:spPr>
          <a:xfrm>
            <a:off x="5496561" y="1384923"/>
            <a:ext cx="4055969" cy="930879"/>
          </a:xfrm>
          <a:prstGeom prst="rect">
            <a:avLst/>
          </a:prstGeom>
        </p:spPr>
      </p:pic>
      <p:sp>
        <p:nvSpPr>
          <p:cNvPr id="14" name="Content Placeholder 2">
            <a:extLst>
              <a:ext uri="{FF2B5EF4-FFF2-40B4-BE49-F238E27FC236}">
                <a16:creationId xmlns:a16="http://schemas.microsoft.com/office/drawing/2014/main" id="{5F44F415-4110-5034-764A-6637F2A9114A}"/>
              </a:ext>
            </a:extLst>
          </p:cNvPr>
          <p:cNvSpPr txBox="1">
            <a:spLocks/>
          </p:cNvSpPr>
          <p:nvPr/>
        </p:nvSpPr>
        <p:spPr>
          <a:xfrm>
            <a:off x="137160" y="5429202"/>
            <a:ext cx="11917680" cy="831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kern="0" dirty="0">
                <a:solidFill>
                  <a:srgbClr val="00B050"/>
                </a:solidFill>
                <a:latin typeface="Arial" panose="020B0604020202020204" pitchFamily="34" charset="0"/>
                <a:ea typeface="Aptos" panose="020B0004020202020204" pitchFamily="34" charset="0"/>
              </a:rPr>
              <a:t>The simplest form of that satisfies the Nyquist criterion is the rectangular function </a:t>
            </a:r>
            <a:endParaRPr lang="en-IN" dirty="0">
              <a:solidFill>
                <a:srgbClr val="00B050"/>
              </a:solidFill>
            </a:endParaRPr>
          </a:p>
        </p:txBody>
      </p:sp>
    </p:spTree>
    <p:extLst>
      <p:ext uri="{BB962C8B-B14F-4D97-AF65-F5344CB8AC3E}">
        <p14:creationId xmlns:p14="http://schemas.microsoft.com/office/powerpoint/2010/main" val="92301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arn(inVertical)">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42403E-38E1-792E-F363-A03E40396843}"/>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E0720C49-8DCE-891B-736E-B6A2804201D1}"/>
              </a:ext>
            </a:extLst>
          </p:cNvPr>
          <p:cNvSpPr>
            <a:spLocks noGrp="1"/>
          </p:cNvSpPr>
          <p:nvPr>
            <p:ph type="ftr" sz="quarter" idx="11"/>
          </p:nvPr>
        </p:nvSpPr>
        <p:spPr/>
        <p:txBody>
          <a:bodyPr/>
          <a:lstStyle/>
          <a:p>
            <a:r>
              <a:rPr lang="en-US"/>
              <a:t>Dr. M. Venu Gopala Rao</a:t>
            </a:r>
          </a:p>
        </p:txBody>
      </p:sp>
      <p:sp>
        <p:nvSpPr>
          <p:cNvPr id="6" name="Content Placeholder 2">
            <a:extLst>
              <a:ext uri="{FF2B5EF4-FFF2-40B4-BE49-F238E27FC236}">
                <a16:creationId xmlns:a16="http://schemas.microsoft.com/office/drawing/2014/main" id="{AF281208-26FF-FB2A-275E-71D2B16A469F}"/>
              </a:ext>
            </a:extLst>
          </p:cNvPr>
          <p:cNvSpPr txBox="1">
            <a:spLocks/>
          </p:cNvSpPr>
          <p:nvPr/>
        </p:nvSpPr>
        <p:spPr>
          <a:xfrm>
            <a:off x="137160" y="763650"/>
            <a:ext cx="8346440" cy="8314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IN" kern="0" dirty="0">
                <a:latin typeface="Arial" panose="020B0604020202020204" pitchFamily="34" charset="0"/>
                <a:ea typeface="Aptos" panose="020B0004020202020204" pitchFamily="34" charset="0"/>
              </a:rPr>
              <a:t>The simplest form of that satisfies the Nyquist criterion is the rectangular function </a:t>
            </a:r>
            <a:endParaRPr lang="en-IN" dirty="0"/>
          </a:p>
        </p:txBody>
      </p:sp>
      <p:sp>
        <p:nvSpPr>
          <p:cNvPr id="7" name="Title 1">
            <a:extLst>
              <a:ext uri="{FF2B5EF4-FFF2-40B4-BE49-F238E27FC236}">
                <a16:creationId xmlns:a16="http://schemas.microsoft.com/office/drawing/2014/main" id="{6DE5C82A-C61B-1EA6-9351-3FB45B96DFD7}"/>
              </a:ext>
            </a:extLst>
          </p:cNvPr>
          <p:cNvSpPr>
            <a:spLocks noGrp="1"/>
          </p:cNvSpPr>
          <p:nvPr>
            <p:ph type="title"/>
          </p:nvPr>
        </p:nvSpPr>
        <p:spPr>
          <a:xfrm>
            <a:off x="244527" y="136525"/>
            <a:ext cx="7157720" cy="508635"/>
          </a:xfrm>
        </p:spPr>
        <p:txBody>
          <a:bodyPr>
            <a:noAutofit/>
          </a:bodyPr>
          <a:lstStyle/>
          <a:p>
            <a:r>
              <a:rPr lang="en-IN" sz="28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Ideal Nyquist Criterion</a:t>
            </a:r>
            <a:r>
              <a:rPr lang="en-IN" sz="2800" kern="100" dirty="0">
                <a:effectLst/>
                <a:latin typeface="Arial" panose="020B0604020202020204" pitchFamily="34" charset="0"/>
                <a:ea typeface="Calibri" panose="020F0502020204030204" pitchFamily="34" charset="0"/>
                <a:cs typeface="Arial" panose="020B0604020202020204" pitchFamily="34" charset="0"/>
              </a:rPr>
              <a:t>: </a:t>
            </a:r>
            <a:r>
              <a:rPr lang="en-IN" sz="2800" kern="100" dirty="0" err="1">
                <a:solidFill>
                  <a:srgbClr val="1A0FFD"/>
                </a:solidFill>
                <a:effectLst/>
                <a:latin typeface="Arial" panose="020B0604020202020204" pitchFamily="34" charset="0"/>
                <a:ea typeface="Calibri" panose="020F0502020204030204" pitchFamily="34" charset="0"/>
                <a:cs typeface="Arial" panose="020B0604020202020204" pitchFamily="34" charset="0"/>
              </a:rPr>
              <a:t>Sinc</a:t>
            </a:r>
            <a:r>
              <a:rPr lang="en-IN" sz="2800" kern="100" dirty="0">
                <a:solidFill>
                  <a:srgbClr val="1A0FFD"/>
                </a:solidFill>
                <a:effectLst/>
                <a:latin typeface="Arial" panose="020B0604020202020204" pitchFamily="34" charset="0"/>
                <a:ea typeface="Calibri" panose="020F0502020204030204" pitchFamily="34" charset="0"/>
                <a:cs typeface="Arial" panose="020B0604020202020204" pitchFamily="34" charset="0"/>
              </a:rPr>
              <a:t> Pulse</a:t>
            </a:r>
            <a:endParaRPr lang="en-IN" sz="2800" dirty="0">
              <a:solidFill>
                <a:srgbClr val="1A0FFD"/>
              </a:solidFill>
            </a:endParaRPr>
          </a:p>
        </p:txBody>
      </p:sp>
      <p:pic>
        <p:nvPicPr>
          <p:cNvPr id="11" name="Picture 10">
            <a:extLst>
              <a:ext uri="{FF2B5EF4-FFF2-40B4-BE49-F238E27FC236}">
                <a16:creationId xmlns:a16="http://schemas.microsoft.com/office/drawing/2014/main" id="{D8620233-E3A6-02CF-D04F-8ED706236A15}"/>
              </a:ext>
            </a:extLst>
          </p:cNvPr>
          <p:cNvPicPr>
            <a:picLocks noChangeAspect="1"/>
          </p:cNvPicPr>
          <p:nvPr/>
        </p:nvPicPr>
        <p:blipFill>
          <a:blip r:embed="rId2"/>
          <a:stretch>
            <a:fillRect/>
          </a:stretch>
        </p:blipFill>
        <p:spPr>
          <a:xfrm>
            <a:off x="8237012" y="850252"/>
            <a:ext cx="2972215" cy="1905266"/>
          </a:xfrm>
          <a:prstGeom prst="rect">
            <a:avLst/>
          </a:prstGeom>
        </p:spPr>
      </p:pic>
      <p:pic>
        <p:nvPicPr>
          <p:cNvPr id="13" name="Picture 12">
            <a:extLst>
              <a:ext uri="{FF2B5EF4-FFF2-40B4-BE49-F238E27FC236}">
                <a16:creationId xmlns:a16="http://schemas.microsoft.com/office/drawing/2014/main" id="{BC12CB6E-D424-6C0B-F0B5-B0DEFF70F01F}"/>
              </a:ext>
            </a:extLst>
          </p:cNvPr>
          <p:cNvPicPr>
            <a:picLocks noChangeAspect="1"/>
          </p:cNvPicPr>
          <p:nvPr/>
        </p:nvPicPr>
        <p:blipFill>
          <a:blip r:embed="rId3"/>
          <a:stretch>
            <a:fillRect/>
          </a:stretch>
        </p:blipFill>
        <p:spPr>
          <a:xfrm>
            <a:off x="1654394" y="1802885"/>
            <a:ext cx="5468113" cy="1000265"/>
          </a:xfrm>
          <a:prstGeom prst="rect">
            <a:avLst/>
          </a:prstGeom>
        </p:spPr>
      </p:pic>
      <p:pic>
        <p:nvPicPr>
          <p:cNvPr id="15" name="Picture 14">
            <a:extLst>
              <a:ext uri="{FF2B5EF4-FFF2-40B4-BE49-F238E27FC236}">
                <a16:creationId xmlns:a16="http://schemas.microsoft.com/office/drawing/2014/main" id="{B80CF594-A07F-FC64-3E8E-A0D425F6D358}"/>
              </a:ext>
            </a:extLst>
          </p:cNvPr>
          <p:cNvPicPr>
            <a:picLocks noChangeAspect="1"/>
          </p:cNvPicPr>
          <p:nvPr/>
        </p:nvPicPr>
        <p:blipFill>
          <a:blip r:embed="rId4"/>
          <a:stretch>
            <a:fillRect/>
          </a:stretch>
        </p:blipFill>
        <p:spPr>
          <a:xfrm>
            <a:off x="187310" y="3167088"/>
            <a:ext cx="6906589" cy="1095528"/>
          </a:xfrm>
          <a:prstGeom prst="rect">
            <a:avLst/>
          </a:prstGeom>
        </p:spPr>
      </p:pic>
      <p:pic>
        <p:nvPicPr>
          <p:cNvPr id="17" name="Picture 16">
            <a:extLst>
              <a:ext uri="{FF2B5EF4-FFF2-40B4-BE49-F238E27FC236}">
                <a16:creationId xmlns:a16="http://schemas.microsoft.com/office/drawing/2014/main" id="{18CD231F-2D66-8D3C-450B-7D34AE9F8443}"/>
              </a:ext>
            </a:extLst>
          </p:cNvPr>
          <p:cNvPicPr>
            <a:picLocks noChangeAspect="1"/>
          </p:cNvPicPr>
          <p:nvPr/>
        </p:nvPicPr>
        <p:blipFill>
          <a:blip r:embed="rId5"/>
          <a:stretch>
            <a:fillRect/>
          </a:stretch>
        </p:blipFill>
        <p:spPr>
          <a:xfrm>
            <a:off x="7122507" y="2963283"/>
            <a:ext cx="4944165" cy="3677163"/>
          </a:xfrm>
          <a:prstGeom prst="rect">
            <a:avLst/>
          </a:prstGeom>
        </p:spPr>
      </p:pic>
      <p:pic>
        <p:nvPicPr>
          <p:cNvPr id="19" name="Picture 18">
            <a:extLst>
              <a:ext uri="{FF2B5EF4-FFF2-40B4-BE49-F238E27FC236}">
                <a16:creationId xmlns:a16="http://schemas.microsoft.com/office/drawing/2014/main" id="{6E5629CB-8CB3-04E7-D302-7ECF48AF263D}"/>
              </a:ext>
            </a:extLst>
          </p:cNvPr>
          <p:cNvPicPr>
            <a:picLocks noChangeAspect="1"/>
          </p:cNvPicPr>
          <p:nvPr/>
        </p:nvPicPr>
        <p:blipFill>
          <a:blip r:embed="rId6"/>
          <a:stretch>
            <a:fillRect/>
          </a:stretch>
        </p:blipFill>
        <p:spPr>
          <a:xfrm>
            <a:off x="130092" y="4392812"/>
            <a:ext cx="7135457" cy="1594091"/>
          </a:xfrm>
          <a:prstGeom prst="rect">
            <a:avLst/>
          </a:prstGeom>
        </p:spPr>
      </p:pic>
    </p:spTree>
    <p:extLst>
      <p:ext uri="{BB962C8B-B14F-4D97-AF65-F5344CB8AC3E}">
        <p14:creationId xmlns:p14="http://schemas.microsoft.com/office/powerpoint/2010/main" val="151665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8A8FACB-5870-10B8-DE82-0D444D3F252A}"/>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F8C185ED-EEE3-7DF7-2478-011BDEE544BE}"/>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0B7EB7A8-4F4F-D38B-BA33-F672C20A7E8D}"/>
              </a:ext>
            </a:extLst>
          </p:cNvPr>
          <p:cNvPicPr>
            <a:picLocks noChangeAspect="1"/>
          </p:cNvPicPr>
          <p:nvPr/>
        </p:nvPicPr>
        <p:blipFill>
          <a:blip r:embed="rId2"/>
          <a:stretch>
            <a:fillRect/>
          </a:stretch>
        </p:blipFill>
        <p:spPr>
          <a:xfrm>
            <a:off x="3673190" y="136526"/>
            <a:ext cx="4647850" cy="956910"/>
          </a:xfrm>
          <a:prstGeom prst="rect">
            <a:avLst/>
          </a:prstGeom>
        </p:spPr>
      </p:pic>
      <p:pic>
        <p:nvPicPr>
          <p:cNvPr id="9" name="Picture 8">
            <a:extLst>
              <a:ext uri="{FF2B5EF4-FFF2-40B4-BE49-F238E27FC236}">
                <a16:creationId xmlns:a16="http://schemas.microsoft.com/office/drawing/2014/main" id="{F206D753-8804-66BB-26F4-8F63C31432E9}"/>
              </a:ext>
            </a:extLst>
          </p:cNvPr>
          <p:cNvPicPr>
            <a:picLocks noChangeAspect="1"/>
          </p:cNvPicPr>
          <p:nvPr/>
        </p:nvPicPr>
        <p:blipFill>
          <a:blip r:embed="rId3"/>
          <a:stretch>
            <a:fillRect/>
          </a:stretch>
        </p:blipFill>
        <p:spPr>
          <a:xfrm>
            <a:off x="-2" y="1163168"/>
            <a:ext cx="12050807" cy="752708"/>
          </a:xfrm>
          <a:prstGeom prst="rect">
            <a:avLst/>
          </a:prstGeom>
        </p:spPr>
      </p:pic>
      <p:pic>
        <p:nvPicPr>
          <p:cNvPr id="11" name="Picture 10">
            <a:extLst>
              <a:ext uri="{FF2B5EF4-FFF2-40B4-BE49-F238E27FC236}">
                <a16:creationId xmlns:a16="http://schemas.microsoft.com/office/drawing/2014/main" id="{D2BC8130-4E72-9F74-6280-D1C18137EC3F}"/>
              </a:ext>
            </a:extLst>
          </p:cNvPr>
          <p:cNvPicPr>
            <a:picLocks noChangeAspect="1"/>
          </p:cNvPicPr>
          <p:nvPr/>
        </p:nvPicPr>
        <p:blipFill>
          <a:blip r:embed="rId4"/>
          <a:stretch>
            <a:fillRect/>
          </a:stretch>
        </p:blipFill>
        <p:spPr>
          <a:xfrm>
            <a:off x="102122" y="1921676"/>
            <a:ext cx="11846560" cy="981212"/>
          </a:xfrm>
          <a:prstGeom prst="rect">
            <a:avLst/>
          </a:prstGeom>
        </p:spPr>
      </p:pic>
      <p:grpSp>
        <p:nvGrpSpPr>
          <p:cNvPr id="12" name="Group 11">
            <a:extLst>
              <a:ext uri="{FF2B5EF4-FFF2-40B4-BE49-F238E27FC236}">
                <a16:creationId xmlns:a16="http://schemas.microsoft.com/office/drawing/2014/main" id="{3133C703-FC38-32EF-51C4-FC7F16524861}"/>
              </a:ext>
            </a:extLst>
          </p:cNvPr>
          <p:cNvGrpSpPr/>
          <p:nvPr/>
        </p:nvGrpSpPr>
        <p:grpSpPr bwMode="auto">
          <a:xfrm>
            <a:off x="146050" y="2946918"/>
            <a:ext cx="11548110" cy="3591994"/>
            <a:chOff x="0" y="0"/>
            <a:chExt cx="4416" cy="1776"/>
          </a:xfrm>
        </p:grpSpPr>
        <p:sp>
          <p:nvSpPr>
            <p:cNvPr id="13" name="Freeform 22">
              <a:extLst>
                <a:ext uri="{FF2B5EF4-FFF2-40B4-BE49-F238E27FC236}">
                  <a16:creationId xmlns:a16="http://schemas.microsoft.com/office/drawing/2014/main" id="{350F1A30-359D-5887-9A12-3C09846818CF}"/>
                </a:ext>
              </a:extLst>
            </p:cNvPr>
            <p:cNvSpPr>
              <a:spLocks/>
            </p:cNvSpPr>
            <p:nvPr/>
          </p:nvSpPr>
          <p:spPr bwMode="auto">
            <a:xfrm>
              <a:off x="0" y="144"/>
              <a:ext cx="3120" cy="1536"/>
            </a:xfrm>
            <a:custGeom>
              <a:avLst/>
              <a:gdLst>
                <a:gd name="T0" fmla="*/ 70 w 2047"/>
                <a:gd name="T1" fmla="*/ 1315 h 1516"/>
                <a:gd name="T2" fmla="*/ 148 w 2047"/>
                <a:gd name="T3" fmla="*/ 1315 h 1516"/>
                <a:gd name="T4" fmla="*/ 226 w 2047"/>
                <a:gd name="T5" fmla="*/ 1310 h 1516"/>
                <a:gd name="T6" fmla="*/ 303 w 2047"/>
                <a:gd name="T7" fmla="*/ 1310 h 1516"/>
                <a:gd name="T8" fmla="*/ 381 w 2047"/>
                <a:gd name="T9" fmla="*/ 1315 h 1516"/>
                <a:gd name="T10" fmla="*/ 459 w 2047"/>
                <a:gd name="T11" fmla="*/ 1326 h 1516"/>
                <a:gd name="T12" fmla="*/ 537 w 2047"/>
                <a:gd name="T13" fmla="*/ 1331 h 1516"/>
                <a:gd name="T14" fmla="*/ 614 w 2047"/>
                <a:gd name="T15" fmla="*/ 1315 h 1516"/>
                <a:gd name="T16" fmla="*/ 692 w 2047"/>
                <a:gd name="T17" fmla="*/ 1278 h 1516"/>
                <a:gd name="T18" fmla="*/ 770 w 2047"/>
                <a:gd name="T19" fmla="*/ 1240 h 1516"/>
                <a:gd name="T20" fmla="*/ 847 w 2047"/>
                <a:gd name="T21" fmla="*/ 1234 h 1516"/>
                <a:gd name="T22" fmla="*/ 916 w 2047"/>
                <a:gd name="T23" fmla="*/ 1283 h 1516"/>
                <a:gd name="T24" fmla="*/ 951 w 2047"/>
                <a:gd name="T25" fmla="*/ 1331 h 1516"/>
                <a:gd name="T26" fmla="*/ 986 w 2047"/>
                <a:gd name="T27" fmla="*/ 1380 h 1516"/>
                <a:gd name="T28" fmla="*/ 1020 w 2047"/>
                <a:gd name="T29" fmla="*/ 1429 h 1516"/>
                <a:gd name="T30" fmla="*/ 1055 w 2047"/>
                <a:gd name="T31" fmla="*/ 1477 h 1516"/>
                <a:gd name="T32" fmla="*/ 1097 w 2047"/>
                <a:gd name="T33" fmla="*/ 1525 h 1516"/>
                <a:gd name="T34" fmla="*/ 1168 w 2047"/>
                <a:gd name="T35" fmla="*/ 1515 h 1516"/>
                <a:gd name="T36" fmla="*/ 1201 w 2047"/>
                <a:gd name="T37" fmla="*/ 1466 h 1516"/>
                <a:gd name="T38" fmla="*/ 1227 w 2047"/>
                <a:gd name="T39" fmla="*/ 1396 h 1516"/>
                <a:gd name="T40" fmla="*/ 1253 w 2047"/>
                <a:gd name="T41" fmla="*/ 1299 h 1516"/>
                <a:gd name="T42" fmla="*/ 1279 w 2047"/>
                <a:gd name="T43" fmla="*/ 1180 h 1516"/>
                <a:gd name="T44" fmla="*/ 1314 w 2047"/>
                <a:gd name="T45" fmla="*/ 1041 h 1516"/>
                <a:gd name="T46" fmla="*/ 1340 w 2047"/>
                <a:gd name="T47" fmla="*/ 890 h 1516"/>
                <a:gd name="T48" fmla="*/ 1366 w 2047"/>
                <a:gd name="T49" fmla="*/ 727 h 1516"/>
                <a:gd name="T50" fmla="*/ 1392 w 2047"/>
                <a:gd name="T51" fmla="*/ 571 h 1516"/>
                <a:gd name="T52" fmla="*/ 1427 w 2047"/>
                <a:gd name="T53" fmla="*/ 415 h 1516"/>
                <a:gd name="T54" fmla="*/ 1453 w 2047"/>
                <a:gd name="T55" fmla="*/ 276 h 1516"/>
                <a:gd name="T56" fmla="*/ 1478 w 2047"/>
                <a:gd name="T57" fmla="*/ 162 h 1516"/>
                <a:gd name="T58" fmla="*/ 1504 w 2047"/>
                <a:gd name="T59" fmla="*/ 71 h 1516"/>
                <a:gd name="T60" fmla="*/ 1538 w 2047"/>
                <a:gd name="T61" fmla="*/ 16 h 1516"/>
                <a:gd name="T62" fmla="*/ 1590 w 2047"/>
                <a:gd name="T63" fmla="*/ 22 h 1516"/>
                <a:gd name="T64" fmla="*/ 1625 w 2047"/>
                <a:gd name="T65" fmla="*/ 81 h 1516"/>
                <a:gd name="T66" fmla="*/ 1651 w 2047"/>
                <a:gd name="T67" fmla="*/ 173 h 1516"/>
                <a:gd name="T68" fmla="*/ 1677 w 2047"/>
                <a:gd name="T69" fmla="*/ 292 h 1516"/>
                <a:gd name="T70" fmla="*/ 1703 w 2047"/>
                <a:gd name="T71" fmla="*/ 432 h 1516"/>
                <a:gd name="T72" fmla="*/ 1738 w 2047"/>
                <a:gd name="T73" fmla="*/ 588 h 1516"/>
                <a:gd name="T74" fmla="*/ 1763 w 2047"/>
                <a:gd name="T75" fmla="*/ 750 h 1516"/>
                <a:gd name="T76" fmla="*/ 1789 w 2047"/>
                <a:gd name="T77" fmla="*/ 906 h 1516"/>
                <a:gd name="T78" fmla="*/ 1815 w 2047"/>
                <a:gd name="T79" fmla="*/ 1057 h 1516"/>
                <a:gd name="T80" fmla="*/ 1850 w 2047"/>
                <a:gd name="T81" fmla="*/ 1197 h 1516"/>
                <a:gd name="T82" fmla="*/ 1876 w 2047"/>
                <a:gd name="T83" fmla="*/ 1310 h 1516"/>
                <a:gd name="T84" fmla="*/ 1902 w 2047"/>
                <a:gd name="T85" fmla="*/ 1406 h 1516"/>
                <a:gd name="T86" fmla="*/ 1928 w 2047"/>
                <a:gd name="T87" fmla="*/ 1471 h 1516"/>
                <a:gd name="T88" fmla="*/ 1962 w 2047"/>
                <a:gd name="T89" fmla="*/ 1520 h 1516"/>
                <a:gd name="T90" fmla="*/ 2039 w 2047"/>
                <a:gd name="T91" fmla="*/ 1520 h 1516"/>
                <a:gd name="T92" fmla="*/ 2084 w 2047"/>
                <a:gd name="T93" fmla="*/ 1471 h 1516"/>
                <a:gd name="T94" fmla="*/ 2109 w 2047"/>
                <a:gd name="T95" fmla="*/ 1423 h 1516"/>
                <a:gd name="T96" fmla="*/ 2143 w 2047"/>
                <a:gd name="T97" fmla="*/ 1375 h 1516"/>
                <a:gd name="T98" fmla="*/ 2178 w 2047"/>
                <a:gd name="T99" fmla="*/ 1326 h 1516"/>
                <a:gd name="T100" fmla="*/ 2221 w 2047"/>
                <a:gd name="T101" fmla="*/ 1278 h 1516"/>
                <a:gd name="T102" fmla="*/ 2282 w 2047"/>
                <a:gd name="T103" fmla="*/ 1234 h 1516"/>
                <a:gd name="T104" fmla="*/ 2359 w 2047"/>
                <a:gd name="T105" fmla="*/ 1245 h 1516"/>
                <a:gd name="T106" fmla="*/ 2437 w 2047"/>
                <a:gd name="T107" fmla="*/ 1283 h 1516"/>
                <a:gd name="T108" fmla="*/ 2515 w 2047"/>
                <a:gd name="T109" fmla="*/ 1320 h 1516"/>
                <a:gd name="T110" fmla="*/ 2593 w 2047"/>
                <a:gd name="T111" fmla="*/ 1331 h 1516"/>
                <a:gd name="T112" fmla="*/ 2670 w 2047"/>
                <a:gd name="T113" fmla="*/ 1326 h 1516"/>
                <a:gd name="T114" fmla="*/ 2748 w 2047"/>
                <a:gd name="T115" fmla="*/ 1315 h 1516"/>
                <a:gd name="T116" fmla="*/ 2826 w 2047"/>
                <a:gd name="T117" fmla="*/ 1310 h 1516"/>
                <a:gd name="T118" fmla="*/ 2904 w 2047"/>
                <a:gd name="T119" fmla="*/ 1310 h 1516"/>
                <a:gd name="T120" fmla="*/ 2981 w 2047"/>
                <a:gd name="T121" fmla="*/ 1315 h 1516"/>
                <a:gd name="T122" fmla="*/ 3059 w 2047"/>
                <a:gd name="T123" fmla="*/ 1315 h 15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1516">
                  <a:moveTo>
                    <a:pt x="0" y="1293"/>
                  </a:moveTo>
                  <a:lnTo>
                    <a:pt x="6" y="1293"/>
                  </a:lnTo>
                  <a:lnTo>
                    <a:pt x="12" y="1293"/>
                  </a:lnTo>
                  <a:lnTo>
                    <a:pt x="17" y="1298"/>
                  </a:lnTo>
                  <a:lnTo>
                    <a:pt x="23" y="1298"/>
                  </a:lnTo>
                  <a:lnTo>
                    <a:pt x="29" y="1298"/>
                  </a:lnTo>
                  <a:lnTo>
                    <a:pt x="34" y="1298"/>
                  </a:lnTo>
                  <a:lnTo>
                    <a:pt x="40" y="1298"/>
                  </a:lnTo>
                  <a:lnTo>
                    <a:pt x="46" y="1298"/>
                  </a:lnTo>
                  <a:lnTo>
                    <a:pt x="51" y="1298"/>
                  </a:lnTo>
                  <a:lnTo>
                    <a:pt x="57" y="1298"/>
                  </a:lnTo>
                  <a:lnTo>
                    <a:pt x="63" y="1298"/>
                  </a:lnTo>
                  <a:lnTo>
                    <a:pt x="68" y="1298"/>
                  </a:lnTo>
                  <a:lnTo>
                    <a:pt x="74" y="1298"/>
                  </a:lnTo>
                  <a:lnTo>
                    <a:pt x="80" y="1298"/>
                  </a:lnTo>
                  <a:lnTo>
                    <a:pt x="85" y="1298"/>
                  </a:lnTo>
                  <a:lnTo>
                    <a:pt x="91" y="1298"/>
                  </a:lnTo>
                  <a:lnTo>
                    <a:pt x="97" y="1298"/>
                  </a:lnTo>
                  <a:lnTo>
                    <a:pt x="102" y="1298"/>
                  </a:lnTo>
                  <a:lnTo>
                    <a:pt x="108" y="1298"/>
                  </a:lnTo>
                  <a:lnTo>
                    <a:pt x="114" y="1298"/>
                  </a:lnTo>
                  <a:lnTo>
                    <a:pt x="119" y="1298"/>
                  </a:lnTo>
                  <a:lnTo>
                    <a:pt x="125" y="1298"/>
                  </a:lnTo>
                  <a:lnTo>
                    <a:pt x="131" y="1293"/>
                  </a:lnTo>
                  <a:lnTo>
                    <a:pt x="136" y="1293"/>
                  </a:lnTo>
                  <a:lnTo>
                    <a:pt x="142" y="1293"/>
                  </a:lnTo>
                  <a:lnTo>
                    <a:pt x="148" y="1293"/>
                  </a:lnTo>
                  <a:lnTo>
                    <a:pt x="153" y="1293"/>
                  </a:lnTo>
                  <a:lnTo>
                    <a:pt x="159" y="1293"/>
                  </a:lnTo>
                  <a:lnTo>
                    <a:pt x="165" y="1293"/>
                  </a:lnTo>
                  <a:lnTo>
                    <a:pt x="170" y="1293"/>
                  </a:lnTo>
                  <a:lnTo>
                    <a:pt x="176" y="1293"/>
                  </a:lnTo>
                  <a:lnTo>
                    <a:pt x="182" y="1293"/>
                  </a:lnTo>
                  <a:lnTo>
                    <a:pt x="187" y="1293"/>
                  </a:lnTo>
                  <a:lnTo>
                    <a:pt x="193" y="1293"/>
                  </a:lnTo>
                  <a:lnTo>
                    <a:pt x="199" y="1293"/>
                  </a:lnTo>
                  <a:lnTo>
                    <a:pt x="204" y="1293"/>
                  </a:lnTo>
                  <a:lnTo>
                    <a:pt x="210" y="1293"/>
                  </a:lnTo>
                  <a:lnTo>
                    <a:pt x="216" y="1293"/>
                  </a:lnTo>
                  <a:lnTo>
                    <a:pt x="221" y="1298"/>
                  </a:lnTo>
                  <a:lnTo>
                    <a:pt x="227" y="1298"/>
                  </a:lnTo>
                  <a:lnTo>
                    <a:pt x="233" y="1298"/>
                  </a:lnTo>
                  <a:lnTo>
                    <a:pt x="238" y="1298"/>
                  </a:lnTo>
                  <a:lnTo>
                    <a:pt x="244" y="1298"/>
                  </a:lnTo>
                  <a:lnTo>
                    <a:pt x="250" y="1298"/>
                  </a:lnTo>
                  <a:lnTo>
                    <a:pt x="255" y="1303"/>
                  </a:lnTo>
                  <a:lnTo>
                    <a:pt x="261" y="1303"/>
                  </a:lnTo>
                  <a:lnTo>
                    <a:pt x="267" y="1303"/>
                  </a:lnTo>
                  <a:lnTo>
                    <a:pt x="272" y="1303"/>
                  </a:lnTo>
                  <a:lnTo>
                    <a:pt x="278" y="1309"/>
                  </a:lnTo>
                  <a:lnTo>
                    <a:pt x="284" y="1309"/>
                  </a:lnTo>
                  <a:lnTo>
                    <a:pt x="289" y="1309"/>
                  </a:lnTo>
                  <a:lnTo>
                    <a:pt x="295" y="1309"/>
                  </a:lnTo>
                  <a:lnTo>
                    <a:pt x="301" y="1309"/>
                  </a:lnTo>
                  <a:lnTo>
                    <a:pt x="306" y="1314"/>
                  </a:lnTo>
                  <a:lnTo>
                    <a:pt x="312" y="1314"/>
                  </a:lnTo>
                  <a:lnTo>
                    <a:pt x="318" y="1314"/>
                  </a:lnTo>
                  <a:lnTo>
                    <a:pt x="323" y="1314"/>
                  </a:lnTo>
                  <a:lnTo>
                    <a:pt x="329" y="1314"/>
                  </a:lnTo>
                  <a:lnTo>
                    <a:pt x="335" y="1314"/>
                  </a:lnTo>
                  <a:lnTo>
                    <a:pt x="340" y="1314"/>
                  </a:lnTo>
                  <a:lnTo>
                    <a:pt x="346" y="1314"/>
                  </a:lnTo>
                  <a:lnTo>
                    <a:pt x="352" y="1314"/>
                  </a:lnTo>
                  <a:lnTo>
                    <a:pt x="357" y="1314"/>
                  </a:lnTo>
                  <a:lnTo>
                    <a:pt x="363" y="1314"/>
                  </a:lnTo>
                  <a:lnTo>
                    <a:pt x="369" y="1314"/>
                  </a:lnTo>
                  <a:lnTo>
                    <a:pt x="374" y="1309"/>
                  </a:lnTo>
                  <a:lnTo>
                    <a:pt x="380" y="1309"/>
                  </a:lnTo>
                  <a:lnTo>
                    <a:pt x="386" y="1309"/>
                  </a:lnTo>
                  <a:lnTo>
                    <a:pt x="391" y="1303"/>
                  </a:lnTo>
                  <a:lnTo>
                    <a:pt x="397" y="1303"/>
                  </a:lnTo>
                  <a:lnTo>
                    <a:pt x="403" y="1298"/>
                  </a:lnTo>
                  <a:lnTo>
                    <a:pt x="408" y="1298"/>
                  </a:lnTo>
                  <a:lnTo>
                    <a:pt x="414" y="1293"/>
                  </a:lnTo>
                  <a:lnTo>
                    <a:pt x="420" y="1287"/>
                  </a:lnTo>
                  <a:lnTo>
                    <a:pt x="425" y="1282"/>
                  </a:lnTo>
                  <a:lnTo>
                    <a:pt x="431" y="1277"/>
                  </a:lnTo>
                  <a:lnTo>
                    <a:pt x="437" y="1277"/>
                  </a:lnTo>
                  <a:lnTo>
                    <a:pt x="442" y="1271"/>
                  </a:lnTo>
                  <a:lnTo>
                    <a:pt x="448" y="1266"/>
                  </a:lnTo>
                  <a:lnTo>
                    <a:pt x="454" y="1261"/>
                  </a:lnTo>
                  <a:lnTo>
                    <a:pt x="459" y="1255"/>
                  </a:lnTo>
                  <a:lnTo>
                    <a:pt x="465" y="1250"/>
                  </a:lnTo>
                  <a:lnTo>
                    <a:pt x="471" y="1245"/>
                  </a:lnTo>
                  <a:lnTo>
                    <a:pt x="476" y="1240"/>
                  </a:lnTo>
                  <a:lnTo>
                    <a:pt x="482" y="1240"/>
                  </a:lnTo>
                  <a:lnTo>
                    <a:pt x="488" y="1234"/>
                  </a:lnTo>
                  <a:lnTo>
                    <a:pt x="493" y="1229"/>
                  </a:lnTo>
                  <a:lnTo>
                    <a:pt x="499" y="1229"/>
                  </a:lnTo>
                  <a:lnTo>
                    <a:pt x="505" y="1224"/>
                  </a:lnTo>
                  <a:lnTo>
                    <a:pt x="510" y="1224"/>
                  </a:lnTo>
                  <a:lnTo>
                    <a:pt x="516" y="1218"/>
                  </a:lnTo>
                  <a:lnTo>
                    <a:pt x="522" y="1218"/>
                  </a:lnTo>
                  <a:lnTo>
                    <a:pt x="527" y="1218"/>
                  </a:lnTo>
                  <a:lnTo>
                    <a:pt x="533" y="1218"/>
                  </a:lnTo>
                  <a:lnTo>
                    <a:pt x="539" y="1218"/>
                  </a:lnTo>
                  <a:lnTo>
                    <a:pt x="545" y="1218"/>
                  </a:lnTo>
                  <a:lnTo>
                    <a:pt x="550" y="1218"/>
                  </a:lnTo>
                  <a:lnTo>
                    <a:pt x="556" y="1218"/>
                  </a:lnTo>
                  <a:lnTo>
                    <a:pt x="562" y="1224"/>
                  </a:lnTo>
                  <a:lnTo>
                    <a:pt x="567" y="1229"/>
                  </a:lnTo>
                  <a:lnTo>
                    <a:pt x="573" y="1234"/>
                  </a:lnTo>
                  <a:lnTo>
                    <a:pt x="579" y="1240"/>
                  </a:lnTo>
                  <a:lnTo>
                    <a:pt x="584" y="1245"/>
                  </a:lnTo>
                  <a:lnTo>
                    <a:pt x="590" y="1250"/>
                  </a:lnTo>
                  <a:lnTo>
                    <a:pt x="596" y="1255"/>
                  </a:lnTo>
                  <a:lnTo>
                    <a:pt x="596" y="1261"/>
                  </a:lnTo>
                  <a:lnTo>
                    <a:pt x="601" y="1266"/>
                  </a:lnTo>
                  <a:lnTo>
                    <a:pt x="601" y="1271"/>
                  </a:lnTo>
                  <a:lnTo>
                    <a:pt x="607" y="1277"/>
                  </a:lnTo>
                  <a:lnTo>
                    <a:pt x="613" y="1282"/>
                  </a:lnTo>
                  <a:lnTo>
                    <a:pt x="613" y="1287"/>
                  </a:lnTo>
                  <a:lnTo>
                    <a:pt x="618" y="1293"/>
                  </a:lnTo>
                  <a:lnTo>
                    <a:pt x="618" y="1298"/>
                  </a:lnTo>
                  <a:lnTo>
                    <a:pt x="618" y="1303"/>
                  </a:lnTo>
                  <a:lnTo>
                    <a:pt x="624" y="1309"/>
                  </a:lnTo>
                  <a:lnTo>
                    <a:pt x="624" y="1314"/>
                  </a:lnTo>
                  <a:lnTo>
                    <a:pt x="630" y="1319"/>
                  </a:lnTo>
                  <a:lnTo>
                    <a:pt x="630" y="1325"/>
                  </a:lnTo>
                  <a:lnTo>
                    <a:pt x="630" y="1330"/>
                  </a:lnTo>
                  <a:lnTo>
                    <a:pt x="635" y="1335"/>
                  </a:lnTo>
                  <a:lnTo>
                    <a:pt x="641" y="1341"/>
                  </a:lnTo>
                  <a:lnTo>
                    <a:pt x="641" y="1346"/>
                  </a:lnTo>
                  <a:lnTo>
                    <a:pt x="641" y="1351"/>
                  </a:lnTo>
                  <a:lnTo>
                    <a:pt x="647" y="1357"/>
                  </a:lnTo>
                  <a:lnTo>
                    <a:pt x="647" y="1362"/>
                  </a:lnTo>
                  <a:lnTo>
                    <a:pt x="647" y="1367"/>
                  </a:lnTo>
                  <a:lnTo>
                    <a:pt x="652" y="1372"/>
                  </a:lnTo>
                  <a:lnTo>
                    <a:pt x="652" y="1378"/>
                  </a:lnTo>
                  <a:lnTo>
                    <a:pt x="658" y="1383"/>
                  </a:lnTo>
                  <a:lnTo>
                    <a:pt x="658" y="1388"/>
                  </a:lnTo>
                  <a:lnTo>
                    <a:pt x="664" y="1394"/>
                  </a:lnTo>
                  <a:lnTo>
                    <a:pt x="664" y="1399"/>
                  </a:lnTo>
                  <a:lnTo>
                    <a:pt x="664" y="1404"/>
                  </a:lnTo>
                  <a:lnTo>
                    <a:pt x="669" y="1410"/>
                  </a:lnTo>
                  <a:lnTo>
                    <a:pt x="669" y="1415"/>
                  </a:lnTo>
                  <a:lnTo>
                    <a:pt x="669" y="1420"/>
                  </a:lnTo>
                  <a:lnTo>
                    <a:pt x="675" y="1426"/>
                  </a:lnTo>
                  <a:lnTo>
                    <a:pt x="675" y="1431"/>
                  </a:lnTo>
                  <a:lnTo>
                    <a:pt x="681" y="1436"/>
                  </a:lnTo>
                  <a:lnTo>
                    <a:pt x="681" y="1442"/>
                  </a:lnTo>
                  <a:lnTo>
                    <a:pt x="686" y="1447"/>
                  </a:lnTo>
                  <a:lnTo>
                    <a:pt x="686" y="1452"/>
                  </a:lnTo>
                  <a:lnTo>
                    <a:pt x="692" y="1458"/>
                  </a:lnTo>
                  <a:lnTo>
                    <a:pt x="692" y="1463"/>
                  </a:lnTo>
                  <a:lnTo>
                    <a:pt x="692" y="1468"/>
                  </a:lnTo>
                  <a:lnTo>
                    <a:pt x="698" y="1474"/>
                  </a:lnTo>
                  <a:lnTo>
                    <a:pt x="698" y="1479"/>
                  </a:lnTo>
                  <a:lnTo>
                    <a:pt x="703" y="1484"/>
                  </a:lnTo>
                  <a:lnTo>
                    <a:pt x="709" y="1489"/>
                  </a:lnTo>
                  <a:lnTo>
                    <a:pt x="715" y="1495"/>
                  </a:lnTo>
                  <a:lnTo>
                    <a:pt x="715" y="1500"/>
                  </a:lnTo>
                  <a:lnTo>
                    <a:pt x="720" y="1505"/>
                  </a:lnTo>
                  <a:lnTo>
                    <a:pt x="726" y="1511"/>
                  </a:lnTo>
                  <a:lnTo>
                    <a:pt x="732" y="1516"/>
                  </a:lnTo>
                  <a:lnTo>
                    <a:pt x="737" y="1516"/>
                  </a:lnTo>
                  <a:lnTo>
                    <a:pt x="743" y="1516"/>
                  </a:lnTo>
                  <a:lnTo>
                    <a:pt x="749" y="1511"/>
                  </a:lnTo>
                  <a:lnTo>
                    <a:pt x="754" y="1511"/>
                  </a:lnTo>
                  <a:lnTo>
                    <a:pt x="760" y="1505"/>
                  </a:lnTo>
                  <a:lnTo>
                    <a:pt x="766" y="1500"/>
                  </a:lnTo>
                  <a:lnTo>
                    <a:pt x="766" y="1495"/>
                  </a:lnTo>
                  <a:lnTo>
                    <a:pt x="771" y="1489"/>
                  </a:lnTo>
                  <a:lnTo>
                    <a:pt x="771" y="1484"/>
                  </a:lnTo>
                  <a:lnTo>
                    <a:pt x="771" y="1479"/>
                  </a:lnTo>
                  <a:lnTo>
                    <a:pt x="777" y="1474"/>
                  </a:lnTo>
                  <a:lnTo>
                    <a:pt x="777" y="1468"/>
                  </a:lnTo>
                  <a:lnTo>
                    <a:pt x="777" y="1463"/>
                  </a:lnTo>
                  <a:lnTo>
                    <a:pt x="783" y="1458"/>
                  </a:lnTo>
                  <a:lnTo>
                    <a:pt x="783" y="1452"/>
                  </a:lnTo>
                  <a:lnTo>
                    <a:pt x="788" y="1447"/>
                  </a:lnTo>
                  <a:lnTo>
                    <a:pt x="788" y="1442"/>
                  </a:lnTo>
                  <a:lnTo>
                    <a:pt x="788" y="1436"/>
                  </a:lnTo>
                  <a:lnTo>
                    <a:pt x="794" y="1426"/>
                  </a:lnTo>
                  <a:lnTo>
                    <a:pt x="794" y="1420"/>
                  </a:lnTo>
                  <a:lnTo>
                    <a:pt x="794" y="1410"/>
                  </a:lnTo>
                  <a:lnTo>
                    <a:pt x="800" y="1404"/>
                  </a:lnTo>
                  <a:lnTo>
                    <a:pt x="800" y="1394"/>
                  </a:lnTo>
                  <a:lnTo>
                    <a:pt x="800" y="1388"/>
                  </a:lnTo>
                  <a:lnTo>
                    <a:pt x="805" y="1378"/>
                  </a:lnTo>
                  <a:lnTo>
                    <a:pt x="805" y="1367"/>
                  </a:lnTo>
                  <a:lnTo>
                    <a:pt x="811" y="1357"/>
                  </a:lnTo>
                  <a:lnTo>
                    <a:pt x="811" y="1346"/>
                  </a:lnTo>
                  <a:lnTo>
                    <a:pt x="811" y="1341"/>
                  </a:lnTo>
                  <a:lnTo>
                    <a:pt x="817" y="1330"/>
                  </a:lnTo>
                  <a:lnTo>
                    <a:pt x="817" y="1319"/>
                  </a:lnTo>
                  <a:lnTo>
                    <a:pt x="817" y="1303"/>
                  </a:lnTo>
                  <a:lnTo>
                    <a:pt x="822" y="1293"/>
                  </a:lnTo>
                  <a:lnTo>
                    <a:pt x="822" y="1282"/>
                  </a:lnTo>
                  <a:lnTo>
                    <a:pt x="822" y="1271"/>
                  </a:lnTo>
                  <a:lnTo>
                    <a:pt x="828" y="1261"/>
                  </a:lnTo>
                  <a:lnTo>
                    <a:pt x="828" y="1245"/>
                  </a:lnTo>
                  <a:lnTo>
                    <a:pt x="828" y="1234"/>
                  </a:lnTo>
                  <a:lnTo>
                    <a:pt x="834" y="1218"/>
                  </a:lnTo>
                  <a:lnTo>
                    <a:pt x="834" y="1208"/>
                  </a:lnTo>
                  <a:lnTo>
                    <a:pt x="839" y="1192"/>
                  </a:lnTo>
                  <a:lnTo>
                    <a:pt x="839" y="1181"/>
                  </a:lnTo>
                  <a:lnTo>
                    <a:pt x="839" y="1165"/>
                  </a:lnTo>
                  <a:lnTo>
                    <a:pt x="845" y="1149"/>
                  </a:lnTo>
                  <a:lnTo>
                    <a:pt x="845" y="1138"/>
                  </a:lnTo>
                  <a:lnTo>
                    <a:pt x="845" y="1123"/>
                  </a:lnTo>
                  <a:lnTo>
                    <a:pt x="851" y="1107"/>
                  </a:lnTo>
                  <a:lnTo>
                    <a:pt x="851" y="1091"/>
                  </a:lnTo>
                  <a:lnTo>
                    <a:pt x="851" y="1075"/>
                  </a:lnTo>
                  <a:lnTo>
                    <a:pt x="856" y="1059"/>
                  </a:lnTo>
                  <a:lnTo>
                    <a:pt x="856" y="1043"/>
                  </a:lnTo>
                  <a:lnTo>
                    <a:pt x="862" y="1027"/>
                  </a:lnTo>
                  <a:lnTo>
                    <a:pt x="862" y="1011"/>
                  </a:lnTo>
                  <a:lnTo>
                    <a:pt x="862" y="995"/>
                  </a:lnTo>
                  <a:lnTo>
                    <a:pt x="868" y="979"/>
                  </a:lnTo>
                  <a:lnTo>
                    <a:pt x="868" y="963"/>
                  </a:lnTo>
                  <a:lnTo>
                    <a:pt x="868" y="947"/>
                  </a:lnTo>
                  <a:lnTo>
                    <a:pt x="873" y="931"/>
                  </a:lnTo>
                  <a:lnTo>
                    <a:pt x="873" y="915"/>
                  </a:lnTo>
                  <a:lnTo>
                    <a:pt x="873" y="894"/>
                  </a:lnTo>
                  <a:lnTo>
                    <a:pt x="879" y="878"/>
                  </a:lnTo>
                  <a:lnTo>
                    <a:pt x="879" y="862"/>
                  </a:lnTo>
                  <a:lnTo>
                    <a:pt x="885" y="846"/>
                  </a:lnTo>
                  <a:lnTo>
                    <a:pt x="885" y="825"/>
                  </a:lnTo>
                  <a:lnTo>
                    <a:pt x="885" y="809"/>
                  </a:lnTo>
                  <a:lnTo>
                    <a:pt x="890" y="793"/>
                  </a:lnTo>
                  <a:lnTo>
                    <a:pt x="890" y="772"/>
                  </a:lnTo>
                  <a:lnTo>
                    <a:pt x="890" y="756"/>
                  </a:lnTo>
                  <a:lnTo>
                    <a:pt x="896" y="740"/>
                  </a:lnTo>
                  <a:lnTo>
                    <a:pt x="896" y="718"/>
                  </a:lnTo>
                  <a:lnTo>
                    <a:pt x="896" y="702"/>
                  </a:lnTo>
                  <a:lnTo>
                    <a:pt x="902" y="686"/>
                  </a:lnTo>
                  <a:lnTo>
                    <a:pt x="902" y="665"/>
                  </a:lnTo>
                  <a:lnTo>
                    <a:pt x="902" y="649"/>
                  </a:lnTo>
                  <a:lnTo>
                    <a:pt x="907" y="633"/>
                  </a:lnTo>
                  <a:lnTo>
                    <a:pt x="907" y="612"/>
                  </a:lnTo>
                  <a:lnTo>
                    <a:pt x="913" y="596"/>
                  </a:lnTo>
                  <a:lnTo>
                    <a:pt x="913" y="580"/>
                  </a:lnTo>
                  <a:lnTo>
                    <a:pt x="913" y="564"/>
                  </a:lnTo>
                  <a:lnTo>
                    <a:pt x="919" y="543"/>
                  </a:lnTo>
                  <a:lnTo>
                    <a:pt x="919" y="527"/>
                  </a:lnTo>
                  <a:lnTo>
                    <a:pt x="919" y="511"/>
                  </a:lnTo>
                  <a:lnTo>
                    <a:pt x="924" y="495"/>
                  </a:lnTo>
                  <a:lnTo>
                    <a:pt x="924" y="474"/>
                  </a:lnTo>
                  <a:lnTo>
                    <a:pt x="924" y="458"/>
                  </a:lnTo>
                  <a:lnTo>
                    <a:pt x="930" y="442"/>
                  </a:lnTo>
                  <a:lnTo>
                    <a:pt x="930" y="426"/>
                  </a:lnTo>
                  <a:lnTo>
                    <a:pt x="936" y="410"/>
                  </a:lnTo>
                  <a:lnTo>
                    <a:pt x="936" y="394"/>
                  </a:lnTo>
                  <a:lnTo>
                    <a:pt x="936" y="378"/>
                  </a:lnTo>
                  <a:lnTo>
                    <a:pt x="941" y="362"/>
                  </a:lnTo>
                  <a:lnTo>
                    <a:pt x="941" y="346"/>
                  </a:lnTo>
                  <a:lnTo>
                    <a:pt x="941" y="330"/>
                  </a:lnTo>
                  <a:lnTo>
                    <a:pt x="947" y="314"/>
                  </a:lnTo>
                  <a:lnTo>
                    <a:pt x="947" y="304"/>
                  </a:lnTo>
                  <a:lnTo>
                    <a:pt x="947" y="288"/>
                  </a:lnTo>
                  <a:lnTo>
                    <a:pt x="953" y="272"/>
                  </a:lnTo>
                  <a:lnTo>
                    <a:pt x="953" y="261"/>
                  </a:lnTo>
                  <a:lnTo>
                    <a:pt x="958" y="245"/>
                  </a:lnTo>
                  <a:lnTo>
                    <a:pt x="958" y="234"/>
                  </a:lnTo>
                  <a:lnTo>
                    <a:pt x="958" y="218"/>
                  </a:lnTo>
                  <a:lnTo>
                    <a:pt x="964" y="208"/>
                  </a:lnTo>
                  <a:lnTo>
                    <a:pt x="964" y="192"/>
                  </a:lnTo>
                  <a:lnTo>
                    <a:pt x="964" y="181"/>
                  </a:lnTo>
                  <a:lnTo>
                    <a:pt x="970" y="171"/>
                  </a:lnTo>
                  <a:lnTo>
                    <a:pt x="970" y="160"/>
                  </a:lnTo>
                  <a:lnTo>
                    <a:pt x="970" y="149"/>
                  </a:lnTo>
                  <a:lnTo>
                    <a:pt x="975" y="139"/>
                  </a:lnTo>
                  <a:lnTo>
                    <a:pt x="975" y="128"/>
                  </a:lnTo>
                  <a:lnTo>
                    <a:pt x="975" y="117"/>
                  </a:lnTo>
                  <a:lnTo>
                    <a:pt x="981" y="107"/>
                  </a:lnTo>
                  <a:lnTo>
                    <a:pt x="981" y="96"/>
                  </a:lnTo>
                  <a:lnTo>
                    <a:pt x="987" y="86"/>
                  </a:lnTo>
                  <a:lnTo>
                    <a:pt x="987" y="80"/>
                  </a:lnTo>
                  <a:lnTo>
                    <a:pt x="987" y="70"/>
                  </a:lnTo>
                  <a:lnTo>
                    <a:pt x="992" y="64"/>
                  </a:lnTo>
                  <a:lnTo>
                    <a:pt x="992" y="59"/>
                  </a:lnTo>
                  <a:lnTo>
                    <a:pt x="992" y="48"/>
                  </a:lnTo>
                  <a:lnTo>
                    <a:pt x="998" y="43"/>
                  </a:lnTo>
                  <a:lnTo>
                    <a:pt x="998" y="38"/>
                  </a:lnTo>
                  <a:lnTo>
                    <a:pt x="998" y="32"/>
                  </a:lnTo>
                  <a:lnTo>
                    <a:pt x="1004" y="27"/>
                  </a:lnTo>
                  <a:lnTo>
                    <a:pt x="1004" y="22"/>
                  </a:lnTo>
                  <a:lnTo>
                    <a:pt x="1009" y="16"/>
                  </a:lnTo>
                  <a:lnTo>
                    <a:pt x="1009" y="11"/>
                  </a:lnTo>
                  <a:lnTo>
                    <a:pt x="1015" y="6"/>
                  </a:lnTo>
                  <a:lnTo>
                    <a:pt x="1021" y="0"/>
                  </a:lnTo>
                  <a:lnTo>
                    <a:pt x="1026" y="0"/>
                  </a:lnTo>
                  <a:lnTo>
                    <a:pt x="1032" y="0"/>
                  </a:lnTo>
                  <a:lnTo>
                    <a:pt x="1038" y="6"/>
                  </a:lnTo>
                  <a:lnTo>
                    <a:pt x="1043" y="11"/>
                  </a:lnTo>
                  <a:lnTo>
                    <a:pt x="1043" y="16"/>
                  </a:lnTo>
                  <a:lnTo>
                    <a:pt x="1043" y="22"/>
                  </a:lnTo>
                  <a:lnTo>
                    <a:pt x="1049" y="27"/>
                  </a:lnTo>
                  <a:lnTo>
                    <a:pt x="1049" y="32"/>
                  </a:lnTo>
                  <a:lnTo>
                    <a:pt x="1049" y="38"/>
                  </a:lnTo>
                  <a:lnTo>
                    <a:pt x="1055" y="43"/>
                  </a:lnTo>
                  <a:lnTo>
                    <a:pt x="1055" y="48"/>
                  </a:lnTo>
                  <a:lnTo>
                    <a:pt x="1060" y="59"/>
                  </a:lnTo>
                  <a:lnTo>
                    <a:pt x="1060" y="64"/>
                  </a:lnTo>
                  <a:lnTo>
                    <a:pt x="1060" y="70"/>
                  </a:lnTo>
                  <a:lnTo>
                    <a:pt x="1066" y="80"/>
                  </a:lnTo>
                  <a:lnTo>
                    <a:pt x="1066" y="86"/>
                  </a:lnTo>
                  <a:lnTo>
                    <a:pt x="1066" y="96"/>
                  </a:lnTo>
                  <a:lnTo>
                    <a:pt x="1072" y="107"/>
                  </a:lnTo>
                  <a:lnTo>
                    <a:pt x="1072" y="117"/>
                  </a:lnTo>
                  <a:lnTo>
                    <a:pt x="1072" y="128"/>
                  </a:lnTo>
                  <a:lnTo>
                    <a:pt x="1077" y="139"/>
                  </a:lnTo>
                  <a:lnTo>
                    <a:pt x="1077" y="149"/>
                  </a:lnTo>
                  <a:lnTo>
                    <a:pt x="1083" y="160"/>
                  </a:lnTo>
                  <a:lnTo>
                    <a:pt x="1083" y="171"/>
                  </a:lnTo>
                  <a:lnTo>
                    <a:pt x="1083" y="181"/>
                  </a:lnTo>
                  <a:lnTo>
                    <a:pt x="1089" y="192"/>
                  </a:lnTo>
                  <a:lnTo>
                    <a:pt x="1089" y="208"/>
                  </a:lnTo>
                  <a:lnTo>
                    <a:pt x="1089" y="218"/>
                  </a:lnTo>
                  <a:lnTo>
                    <a:pt x="1094" y="234"/>
                  </a:lnTo>
                  <a:lnTo>
                    <a:pt x="1094" y="245"/>
                  </a:lnTo>
                  <a:lnTo>
                    <a:pt x="1094" y="261"/>
                  </a:lnTo>
                  <a:lnTo>
                    <a:pt x="1100" y="272"/>
                  </a:lnTo>
                  <a:lnTo>
                    <a:pt x="1100" y="288"/>
                  </a:lnTo>
                  <a:lnTo>
                    <a:pt x="1100" y="304"/>
                  </a:lnTo>
                  <a:lnTo>
                    <a:pt x="1106" y="314"/>
                  </a:lnTo>
                  <a:lnTo>
                    <a:pt x="1106" y="330"/>
                  </a:lnTo>
                  <a:lnTo>
                    <a:pt x="1111" y="346"/>
                  </a:lnTo>
                  <a:lnTo>
                    <a:pt x="1111" y="362"/>
                  </a:lnTo>
                  <a:lnTo>
                    <a:pt x="1111" y="378"/>
                  </a:lnTo>
                  <a:lnTo>
                    <a:pt x="1117" y="394"/>
                  </a:lnTo>
                  <a:lnTo>
                    <a:pt x="1117" y="410"/>
                  </a:lnTo>
                  <a:lnTo>
                    <a:pt x="1117" y="426"/>
                  </a:lnTo>
                  <a:lnTo>
                    <a:pt x="1123" y="442"/>
                  </a:lnTo>
                  <a:lnTo>
                    <a:pt x="1123" y="458"/>
                  </a:lnTo>
                  <a:lnTo>
                    <a:pt x="1123" y="474"/>
                  </a:lnTo>
                  <a:lnTo>
                    <a:pt x="1128" y="495"/>
                  </a:lnTo>
                  <a:lnTo>
                    <a:pt x="1128" y="511"/>
                  </a:lnTo>
                  <a:lnTo>
                    <a:pt x="1134" y="527"/>
                  </a:lnTo>
                  <a:lnTo>
                    <a:pt x="1134" y="543"/>
                  </a:lnTo>
                  <a:lnTo>
                    <a:pt x="1134" y="564"/>
                  </a:lnTo>
                  <a:lnTo>
                    <a:pt x="1140" y="580"/>
                  </a:lnTo>
                  <a:lnTo>
                    <a:pt x="1140" y="596"/>
                  </a:lnTo>
                  <a:lnTo>
                    <a:pt x="1140" y="612"/>
                  </a:lnTo>
                  <a:lnTo>
                    <a:pt x="1145" y="633"/>
                  </a:lnTo>
                  <a:lnTo>
                    <a:pt x="1145" y="649"/>
                  </a:lnTo>
                  <a:lnTo>
                    <a:pt x="1145" y="665"/>
                  </a:lnTo>
                  <a:lnTo>
                    <a:pt x="1151" y="686"/>
                  </a:lnTo>
                  <a:lnTo>
                    <a:pt x="1151" y="702"/>
                  </a:lnTo>
                  <a:lnTo>
                    <a:pt x="1157" y="718"/>
                  </a:lnTo>
                  <a:lnTo>
                    <a:pt x="1157" y="740"/>
                  </a:lnTo>
                  <a:lnTo>
                    <a:pt x="1157" y="756"/>
                  </a:lnTo>
                  <a:lnTo>
                    <a:pt x="1162" y="772"/>
                  </a:lnTo>
                  <a:lnTo>
                    <a:pt x="1162" y="793"/>
                  </a:lnTo>
                  <a:lnTo>
                    <a:pt x="1162" y="809"/>
                  </a:lnTo>
                  <a:lnTo>
                    <a:pt x="1168" y="825"/>
                  </a:lnTo>
                  <a:lnTo>
                    <a:pt x="1168" y="846"/>
                  </a:lnTo>
                  <a:lnTo>
                    <a:pt x="1168" y="862"/>
                  </a:lnTo>
                  <a:lnTo>
                    <a:pt x="1174" y="878"/>
                  </a:lnTo>
                  <a:lnTo>
                    <a:pt x="1174" y="894"/>
                  </a:lnTo>
                  <a:lnTo>
                    <a:pt x="1174" y="915"/>
                  </a:lnTo>
                  <a:lnTo>
                    <a:pt x="1180" y="931"/>
                  </a:lnTo>
                  <a:lnTo>
                    <a:pt x="1180" y="947"/>
                  </a:lnTo>
                  <a:lnTo>
                    <a:pt x="1185" y="963"/>
                  </a:lnTo>
                  <a:lnTo>
                    <a:pt x="1185" y="979"/>
                  </a:lnTo>
                  <a:lnTo>
                    <a:pt x="1185" y="995"/>
                  </a:lnTo>
                  <a:lnTo>
                    <a:pt x="1191" y="1011"/>
                  </a:lnTo>
                  <a:lnTo>
                    <a:pt x="1191" y="1027"/>
                  </a:lnTo>
                  <a:lnTo>
                    <a:pt x="1191" y="1043"/>
                  </a:lnTo>
                  <a:lnTo>
                    <a:pt x="1197" y="1059"/>
                  </a:lnTo>
                  <a:lnTo>
                    <a:pt x="1197" y="1075"/>
                  </a:lnTo>
                  <a:lnTo>
                    <a:pt x="1197" y="1091"/>
                  </a:lnTo>
                  <a:lnTo>
                    <a:pt x="1202" y="1107"/>
                  </a:lnTo>
                  <a:lnTo>
                    <a:pt x="1202" y="1123"/>
                  </a:lnTo>
                  <a:lnTo>
                    <a:pt x="1208" y="1138"/>
                  </a:lnTo>
                  <a:lnTo>
                    <a:pt x="1208" y="1149"/>
                  </a:lnTo>
                  <a:lnTo>
                    <a:pt x="1208" y="1165"/>
                  </a:lnTo>
                  <a:lnTo>
                    <a:pt x="1214" y="1181"/>
                  </a:lnTo>
                  <a:lnTo>
                    <a:pt x="1214" y="1192"/>
                  </a:lnTo>
                  <a:lnTo>
                    <a:pt x="1214" y="1208"/>
                  </a:lnTo>
                  <a:lnTo>
                    <a:pt x="1219" y="1218"/>
                  </a:lnTo>
                  <a:lnTo>
                    <a:pt x="1219" y="1234"/>
                  </a:lnTo>
                  <a:lnTo>
                    <a:pt x="1219" y="1245"/>
                  </a:lnTo>
                  <a:lnTo>
                    <a:pt x="1225" y="1261"/>
                  </a:lnTo>
                  <a:lnTo>
                    <a:pt x="1225" y="1271"/>
                  </a:lnTo>
                  <a:lnTo>
                    <a:pt x="1231" y="1282"/>
                  </a:lnTo>
                  <a:lnTo>
                    <a:pt x="1231" y="1293"/>
                  </a:lnTo>
                  <a:lnTo>
                    <a:pt x="1231" y="1303"/>
                  </a:lnTo>
                  <a:lnTo>
                    <a:pt x="1236" y="1319"/>
                  </a:lnTo>
                  <a:lnTo>
                    <a:pt x="1236" y="1330"/>
                  </a:lnTo>
                  <a:lnTo>
                    <a:pt x="1236" y="1341"/>
                  </a:lnTo>
                  <a:lnTo>
                    <a:pt x="1242" y="1346"/>
                  </a:lnTo>
                  <a:lnTo>
                    <a:pt x="1242" y="1357"/>
                  </a:lnTo>
                  <a:lnTo>
                    <a:pt x="1242" y="1367"/>
                  </a:lnTo>
                  <a:lnTo>
                    <a:pt x="1248" y="1378"/>
                  </a:lnTo>
                  <a:lnTo>
                    <a:pt x="1248" y="1388"/>
                  </a:lnTo>
                  <a:lnTo>
                    <a:pt x="1248" y="1394"/>
                  </a:lnTo>
                  <a:lnTo>
                    <a:pt x="1253" y="1404"/>
                  </a:lnTo>
                  <a:lnTo>
                    <a:pt x="1253" y="1410"/>
                  </a:lnTo>
                  <a:lnTo>
                    <a:pt x="1259" y="1420"/>
                  </a:lnTo>
                  <a:lnTo>
                    <a:pt x="1259" y="1426"/>
                  </a:lnTo>
                  <a:lnTo>
                    <a:pt x="1259" y="1436"/>
                  </a:lnTo>
                  <a:lnTo>
                    <a:pt x="1265" y="1442"/>
                  </a:lnTo>
                  <a:lnTo>
                    <a:pt x="1265" y="1447"/>
                  </a:lnTo>
                  <a:lnTo>
                    <a:pt x="1265" y="1452"/>
                  </a:lnTo>
                  <a:lnTo>
                    <a:pt x="1270" y="1458"/>
                  </a:lnTo>
                  <a:lnTo>
                    <a:pt x="1270" y="1463"/>
                  </a:lnTo>
                  <a:lnTo>
                    <a:pt x="1270" y="1468"/>
                  </a:lnTo>
                  <a:lnTo>
                    <a:pt x="1276" y="1474"/>
                  </a:lnTo>
                  <a:lnTo>
                    <a:pt x="1276" y="1479"/>
                  </a:lnTo>
                  <a:lnTo>
                    <a:pt x="1282" y="1484"/>
                  </a:lnTo>
                  <a:lnTo>
                    <a:pt x="1282" y="1489"/>
                  </a:lnTo>
                  <a:lnTo>
                    <a:pt x="1287" y="1495"/>
                  </a:lnTo>
                  <a:lnTo>
                    <a:pt x="1287" y="1500"/>
                  </a:lnTo>
                  <a:lnTo>
                    <a:pt x="1293" y="1505"/>
                  </a:lnTo>
                  <a:lnTo>
                    <a:pt x="1299" y="1511"/>
                  </a:lnTo>
                  <a:lnTo>
                    <a:pt x="1304" y="1516"/>
                  </a:lnTo>
                  <a:lnTo>
                    <a:pt x="1310" y="1516"/>
                  </a:lnTo>
                  <a:lnTo>
                    <a:pt x="1316" y="1516"/>
                  </a:lnTo>
                  <a:lnTo>
                    <a:pt x="1321" y="1511"/>
                  </a:lnTo>
                  <a:lnTo>
                    <a:pt x="1327" y="1511"/>
                  </a:lnTo>
                  <a:lnTo>
                    <a:pt x="1333" y="1505"/>
                  </a:lnTo>
                  <a:lnTo>
                    <a:pt x="1338" y="1500"/>
                  </a:lnTo>
                  <a:lnTo>
                    <a:pt x="1338" y="1495"/>
                  </a:lnTo>
                  <a:lnTo>
                    <a:pt x="1344" y="1489"/>
                  </a:lnTo>
                  <a:lnTo>
                    <a:pt x="1350" y="1484"/>
                  </a:lnTo>
                  <a:lnTo>
                    <a:pt x="1350" y="1479"/>
                  </a:lnTo>
                  <a:lnTo>
                    <a:pt x="1355" y="1474"/>
                  </a:lnTo>
                  <a:lnTo>
                    <a:pt x="1355" y="1468"/>
                  </a:lnTo>
                  <a:lnTo>
                    <a:pt x="1361" y="1463"/>
                  </a:lnTo>
                  <a:lnTo>
                    <a:pt x="1361" y="1458"/>
                  </a:lnTo>
                  <a:lnTo>
                    <a:pt x="1367" y="1452"/>
                  </a:lnTo>
                  <a:lnTo>
                    <a:pt x="1367" y="1447"/>
                  </a:lnTo>
                  <a:lnTo>
                    <a:pt x="1367" y="1442"/>
                  </a:lnTo>
                  <a:lnTo>
                    <a:pt x="1372" y="1436"/>
                  </a:lnTo>
                  <a:lnTo>
                    <a:pt x="1372" y="1431"/>
                  </a:lnTo>
                  <a:lnTo>
                    <a:pt x="1378" y="1426"/>
                  </a:lnTo>
                  <a:lnTo>
                    <a:pt x="1378" y="1420"/>
                  </a:lnTo>
                  <a:lnTo>
                    <a:pt x="1384" y="1415"/>
                  </a:lnTo>
                  <a:lnTo>
                    <a:pt x="1384" y="1410"/>
                  </a:lnTo>
                  <a:lnTo>
                    <a:pt x="1384" y="1404"/>
                  </a:lnTo>
                  <a:lnTo>
                    <a:pt x="1389" y="1399"/>
                  </a:lnTo>
                  <a:lnTo>
                    <a:pt x="1389" y="1394"/>
                  </a:lnTo>
                  <a:lnTo>
                    <a:pt x="1389" y="1388"/>
                  </a:lnTo>
                  <a:lnTo>
                    <a:pt x="1395" y="1383"/>
                  </a:lnTo>
                  <a:lnTo>
                    <a:pt x="1395" y="1378"/>
                  </a:lnTo>
                  <a:lnTo>
                    <a:pt x="1401" y="1372"/>
                  </a:lnTo>
                  <a:lnTo>
                    <a:pt x="1401" y="1367"/>
                  </a:lnTo>
                  <a:lnTo>
                    <a:pt x="1406" y="1362"/>
                  </a:lnTo>
                  <a:lnTo>
                    <a:pt x="1406" y="1357"/>
                  </a:lnTo>
                  <a:lnTo>
                    <a:pt x="1406" y="1351"/>
                  </a:lnTo>
                  <a:lnTo>
                    <a:pt x="1412" y="1346"/>
                  </a:lnTo>
                  <a:lnTo>
                    <a:pt x="1412" y="1341"/>
                  </a:lnTo>
                  <a:lnTo>
                    <a:pt x="1418" y="1335"/>
                  </a:lnTo>
                  <a:lnTo>
                    <a:pt x="1418" y="1330"/>
                  </a:lnTo>
                  <a:lnTo>
                    <a:pt x="1418" y="1325"/>
                  </a:lnTo>
                  <a:lnTo>
                    <a:pt x="1423" y="1319"/>
                  </a:lnTo>
                  <a:lnTo>
                    <a:pt x="1423" y="1314"/>
                  </a:lnTo>
                  <a:lnTo>
                    <a:pt x="1429" y="1309"/>
                  </a:lnTo>
                  <a:lnTo>
                    <a:pt x="1429" y="1303"/>
                  </a:lnTo>
                  <a:lnTo>
                    <a:pt x="1435" y="1298"/>
                  </a:lnTo>
                  <a:lnTo>
                    <a:pt x="1435" y="1293"/>
                  </a:lnTo>
                  <a:lnTo>
                    <a:pt x="1440" y="1287"/>
                  </a:lnTo>
                  <a:lnTo>
                    <a:pt x="1440" y="1282"/>
                  </a:lnTo>
                  <a:lnTo>
                    <a:pt x="1446" y="1277"/>
                  </a:lnTo>
                  <a:lnTo>
                    <a:pt x="1446" y="1271"/>
                  </a:lnTo>
                  <a:lnTo>
                    <a:pt x="1452" y="1266"/>
                  </a:lnTo>
                  <a:lnTo>
                    <a:pt x="1457" y="1261"/>
                  </a:lnTo>
                  <a:lnTo>
                    <a:pt x="1457" y="1255"/>
                  </a:lnTo>
                  <a:lnTo>
                    <a:pt x="1463" y="1250"/>
                  </a:lnTo>
                  <a:lnTo>
                    <a:pt x="1469" y="1245"/>
                  </a:lnTo>
                  <a:lnTo>
                    <a:pt x="1469" y="1240"/>
                  </a:lnTo>
                  <a:lnTo>
                    <a:pt x="1474" y="1234"/>
                  </a:lnTo>
                  <a:lnTo>
                    <a:pt x="1480" y="1229"/>
                  </a:lnTo>
                  <a:lnTo>
                    <a:pt x="1486" y="1224"/>
                  </a:lnTo>
                  <a:lnTo>
                    <a:pt x="1491" y="1218"/>
                  </a:lnTo>
                  <a:lnTo>
                    <a:pt x="1497" y="1218"/>
                  </a:lnTo>
                  <a:lnTo>
                    <a:pt x="1503" y="1218"/>
                  </a:lnTo>
                  <a:lnTo>
                    <a:pt x="1508" y="1218"/>
                  </a:lnTo>
                  <a:lnTo>
                    <a:pt x="1514" y="1218"/>
                  </a:lnTo>
                  <a:lnTo>
                    <a:pt x="1520" y="1218"/>
                  </a:lnTo>
                  <a:lnTo>
                    <a:pt x="1525" y="1218"/>
                  </a:lnTo>
                  <a:lnTo>
                    <a:pt x="1531" y="1218"/>
                  </a:lnTo>
                  <a:lnTo>
                    <a:pt x="1537" y="1224"/>
                  </a:lnTo>
                  <a:lnTo>
                    <a:pt x="1542" y="1224"/>
                  </a:lnTo>
                  <a:lnTo>
                    <a:pt x="1548" y="1229"/>
                  </a:lnTo>
                  <a:lnTo>
                    <a:pt x="1554" y="1229"/>
                  </a:lnTo>
                  <a:lnTo>
                    <a:pt x="1559" y="1234"/>
                  </a:lnTo>
                  <a:lnTo>
                    <a:pt x="1565" y="1240"/>
                  </a:lnTo>
                  <a:lnTo>
                    <a:pt x="1571" y="1245"/>
                  </a:lnTo>
                  <a:lnTo>
                    <a:pt x="1576" y="1245"/>
                  </a:lnTo>
                  <a:lnTo>
                    <a:pt x="1582" y="1250"/>
                  </a:lnTo>
                  <a:lnTo>
                    <a:pt x="1588" y="1255"/>
                  </a:lnTo>
                  <a:lnTo>
                    <a:pt x="1593" y="1261"/>
                  </a:lnTo>
                  <a:lnTo>
                    <a:pt x="1599" y="1266"/>
                  </a:lnTo>
                  <a:lnTo>
                    <a:pt x="1605" y="1271"/>
                  </a:lnTo>
                  <a:lnTo>
                    <a:pt x="1610" y="1277"/>
                  </a:lnTo>
                  <a:lnTo>
                    <a:pt x="1616" y="1282"/>
                  </a:lnTo>
                  <a:lnTo>
                    <a:pt x="1622" y="1282"/>
                  </a:lnTo>
                  <a:lnTo>
                    <a:pt x="1627" y="1287"/>
                  </a:lnTo>
                  <a:lnTo>
                    <a:pt x="1633" y="1293"/>
                  </a:lnTo>
                  <a:lnTo>
                    <a:pt x="1639" y="1298"/>
                  </a:lnTo>
                  <a:lnTo>
                    <a:pt x="1644" y="1298"/>
                  </a:lnTo>
                  <a:lnTo>
                    <a:pt x="1650" y="1303"/>
                  </a:lnTo>
                  <a:lnTo>
                    <a:pt x="1656" y="1303"/>
                  </a:lnTo>
                  <a:lnTo>
                    <a:pt x="1661" y="1309"/>
                  </a:lnTo>
                  <a:lnTo>
                    <a:pt x="1667" y="1309"/>
                  </a:lnTo>
                  <a:lnTo>
                    <a:pt x="1673" y="1309"/>
                  </a:lnTo>
                  <a:lnTo>
                    <a:pt x="1678" y="1314"/>
                  </a:lnTo>
                  <a:lnTo>
                    <a:pt x="1684" y="1314"/>
                  </a:lnTo>
                  <a:lnTo>
                    <a:pt x="1690" y="1314"/>
                  </a:lnTo>
                  <a:lnTo>
                    <a:pt x="1695" y="1314"/>
                  </a:lnTo>
                  <a:lnTo>
                    <a:pt x="1701" y="1314"/>
                  </a:lnTo>
                  <a:lnTo>
                    <a:pt x="1707" y="1314"/>
                  </a:lnTo>
                  <a:lnTo>
                    <a:pt x="1712" y="1314"/>
                  </a:lnTo>
                  <a:lnTo>
                    <a:pt x="1718" y="1314"/>
                  </a:lnTo>
                  <a:lnTo>
                    <a:pt x="1724" y="1314"/>
                  </a:lnTo>
                  <a:lnTo>
                    <a:pt x="1729" y="1314"/>
                  </a:lnTo>
                  <a:lnTo>
                    <a:pt x="1735" y="1314"/>
                  </a:lnTo>
                  <a:lnTo>
                    <a:pt x="1741" y="1314"/>
                  </a:lnTo>
                  <a:lnTo>
                    <a:pt x="1746" y="1309"/>
                  </a:lnTo>
                  <a:lnTo>
                    <a:pt x="1752" y="1309"/>
                  </a:lnTo>
                  <a:lnTo>
                    <a:pt x="1758" y="1309"/>
                  </a:lnTo>
                  <a:lnTo>
                    <a:pt x="1763" y="1309"/>
                  </a:lnTo>
                  <a:lnTo>
                    <a:pt x="1769" y="1303"/>
                  </a:lnTo>
                  <a:lnTo>
                    <a:pt x="1775" y="1303"/>
                  </a:lnTo>
                  <a:lnTo>
                    <a:pt x="1780" y="1303"/>
                  </a:lnTo>
                  <a:lnTo>
                    <a:pt x="1786" y="1303"/>
                  </a:lnTo>
                  <a:lnTo>
                    <a:pt x="1792" y="1303"/>
                  </a:lnTo>
                  <a:lnTo>
                    <a:pt x="1797" y="1298"/>
                  </a:lnTo>
                  <a:lnTo>
                    <a:pt x="1803" y="1298"/>
                  </a:lnTo>
                  <a:lnTo>
                    <a:pt x="1809" y="1298"/>
                  </a:lnTo>
                  <a:lnTo>
                    <a:pt x="1815" y="1298"/>
                  </a:lnTo>
                  <a:lnTo>
                    <a:pt x="1820" y="1298"/>
                  </a:lnTo>
                  <a:lnTo>
                    <a:pt x="1826" y="1298"/>
                  </a:lnTo>
                  <a:lnTo>
                    <a:pt x="1832" y="1293"/>
                  </a:lnTo>
                  <a:lnTo>
                    <a:pt x="1837" y="1293"/>
                  </a:lnTo>
                  <a:lnTo>
                    <a:pt x="1843" y="1293"/>
                  </a:lnTo>
                  <a:lnTo>
                    <a:pt x="1849" y="1293"/>
                  </a:lnTo>
                  <a:lnTo>
                    <a:pt x="1854" y="1293"/>
                  </a:lnTo>
                  <a:lnTo>
                    <a:pt x="1860" y="1293"/>
                  </a:lnTo>
                  <a:lnTo>
                    <a:pt x="1866" y="1293"/>
                  </a:lnTo>
                  <a:lnTo>
                    <a:pt x="1871" y="1293"/>
                  </a:lnTo>
                  <a:lnTo>
                    <a:pt x="1877" y="1293"/>
                  </a:lnTo>
                  <a:lnTo>
                    <a:pt x="1883" y="1293"/>
                  </a:lnTo>
                  <a:lnTo>
                    <a:pt x="1888" y="1293"/>
                  </a:lnTo>
                  <a:lnTo>
                    <a:pt x="1894" y="1293"/>
                  </a:lnTo>
                  <a:lnTo>
                    <a:pt x="1900" y="1293"/>
                  </a:lnTo>
                  <a:lnTo>
                    <a:pt x="1905" y="1293"/>
                  </a:lnTo>
                  <a:lnTo>
                    <a:pt x="1911" y="1293"/>
                  </a:lnTo>
                  <a:lnTo>
                    <a:pt x="1917" y="1293"/>
                  </a:lnTo>
                  <a:lnTo>
                    <a:pt x="1922" y="1298"/>
                  </a:lnTo>
                  <a:lnTo>
                    <a:pt x="1928" y="1298"/>
                  </a:lnTo>
                  <a:lnTo>
                    <a:pt x="1934" y="1298"/>
                  </a:lnTo>
                  <a:lnTo>
                    <a:pt x="1939" y="1298"/>
                  </a:lnTo>
                  <a:lnTo>
                    <a:pt x="1945" y="1298"/>
                  </a:lnTo>
                  <a:lnTo>
                    <a:pt x="1951" y="1298"/>
                  </a:lnTo>
                  <a:lnTo>
                    <a:pt x="1956" y="1298"/>
                  </a:lnTo>
                  <a:lnTo>
                    <a:pt x="1962" y="1298"/>
                  </a:lnTo>
                  <a:lnTo>
                    <a:pt x="1968" y="1298"/>
                  </a:lnTo>
                  <a:lnTo>
                    <a:pt x="1973" y="1298"/>
                  </a:lnTo>
                  <a:lnTo>
                    <a:pt x="1979" y="1298"/>
                  </a:lnTo>
                  <a:lnTo>
                    <a:pt x="1985" y="1298"/>
                  </a:lnTo>
                  <a:lnTo>
                    <a:pt x="1990" y="1298"/>
                  </a:lnTo>
                  <a:lnTo>
                    <a:pt x="1996" y="1298"/>
                  </a:lnTo>
                  <a:lnTo>
                    <a:pt x="2002" y="1298"/>
                  </a:lnTo>
                  <a:lnTo>
                    <a:pt x="2007" y="1298"/>
                  </a:lnTo>
                  <a:lnTo>
                    <a:pt x="2013" y="1298"/>
                  </a:lnTo>
                  <a:lnTo>
                    <a:pt x="2019" y="1298"/>
                  </a:lnTo>
                  <a:lnTo>
                    <a:pt x="2024" y="1298"/>
                  </a:lnTo>
                  <a:lnTo>
                    <a:pt x="2030" y="1298"/>
                  </a:lnTo>
                  <a:lnTo>
                    <a:pt x="2036" y="1293"/>
                  </a:lnTo>
                  <a:lnTo>
                    <a:pt x="2041" y="1293"/>
                  </a:lnTo>
                  <a:lnTo>
                    <a:pt x="2047" y="1293"/>
                  </a:lnTo>
                </a:path>
              </a:pathLst>
            </a:custGeom>
            <a:noFill/>
            <a:ln w="2540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Line 23">
              <a:extLst>
                <a:ext uri="{FF2B5EF4-FFF2-40B4-BE49-F238E27FC236}">
                  <a16:creationId xmlns:a16="http://schemas.microsoft.com/office/drawing/2014/main" id="{9C15A6A1-E520-33AA-C3C8-845E2363BB72}"/>
                </a:ext>
              </a:extLst>
            </p:cNvPr>
            <p:cNvSpPr>
              <a:spLocks noChangeShapeType="1"/>
            </p:cNvSpPr>
            <p:nvPr/>
          </p:nvSpPr>
          <p:spPr bwMode="auto">
            <a:xfrm>
              <a:off x="192" y="1440"/>
              <a:ext cx="4224" cy="0"/>
            </a:xfrm>
            <a:prstGeom prst="line">
              <a:avLst/>
            </a:prstGeom>
            <a:noFill/>
            <a:ln w="25400">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Freeform 24">
              <a:extLst>
                <a:ext uri="{FF2B5EF4-FFF2-40B4-BE49-F238E27FC236}">
                  <a16:creationId xmlns:a16="http://schemas.microsoft.com/office/drawing/2014/main" id="{750ED37C-6A34-9365-A75C-622014128B1D}"/>
                </a:ext>
              </a:extLst>
            </p:cNvPr>
            <p:cNvSpPr>
              <a:spLocks/>
            </p:cNvSpPr>
            <p:nvPr/>
          </p:nvSpPr>
          <p:spPr bwMode="auto">
            <a:xfrm>
              <a:off x="288" y="144"/>
              <a:ext cx="3120" cy="1536"/>
            </a:xfrm>
            <a:custGeom>
              <a:avLst/>
              <a:gdLst>
                <a:gd name="T0" fmla="*/ 70 w 2047"/>
                <a:gd name="T1" fmla="*/ 1315 h 1516"/>
                <a:gd name="T2" fmla="*/ 148 w 2047"/>
                <a:gd name="T3" fmla="*/ 1315 h 1516"/>
                <a:gd name="T4" fmla="*/ 226 w 2047"/>
                <a:gd name="T5" fmla="*/ 1310 h 1516"/>
                <a:gd name="T6" fmla="*/ 303 w 2047"/>
                <a:gd name="T7" fmla="*/ 1310 h 1516"/>
                <a:gd name="T8" fmla="*/ 381 w 2047"/>
                <a:gd name="T9" fmla="*/ 1315 h 1516"/>
                <a:gd name="T10" fmla="*/ 459 w 2047"/>
                <a:gd name="T11" fmla="*/ 1326 h 1516"/>
                <a:gd name="T12" fmla="*/ 537 w 2047"/>
                <a:gd name="T13" fmla="*/ 1331 h 1516"/>
                <a:gd name="T14" fmla="*/ 614 w 2047"/>
                <a:gd name="T15" fmla="*/ 1315 h 1516"/>
                <a:gd name="T16" fmla="*/ 692 w 2047"/>
                <a:gd name="T17" fmla="*/ 1278 h 1516"/>
                <a:gd name="T18" fmla="*/ 770 w 2047"/>
                <a:gd name="T19" fmla="*/ 1240 h 1516"/>
                <a:gd name="T20" fmla="*/ 847 w 2047"/>
                <a:gd name="T21" fmla="*/ 1234 h 1516"/>
                <a:gd name="T22" fmla="*/ 916 w 2047"/>
                <a:gd name="T23" fmla="*/ 1283 h 1516"/>
                <a:gd name="T24" fmla="*/ 951 w 2047"/>
                <a:gd name="T25" fmla="*/ 1331 h 1516"/>
                <a:gd name="T26" fmla="*/ 986 w 2047"/>
                <a:gd name="T27" fmla="*/ 1380 h 1516"/>
                <a:gd name="T28" fmla="*/ 1020 w 2047"/>
                <a:gd name="T29" fmla="*/ 1429 h 1516"/>
                <a:gd name="T30" fmla="*/ 1055 w 2047"/>
                <a:gd name="T31" fmla="*/ 1477 h 1516"/>
                <a:gd name="T32" fmla="*/ 1097 w 2047"/>
                <a:gd name="T33" fmla="*/ 1525 h 1516"/>
                <a:gd name="T34" fmla="*/ 1168 w 2047"/>
                <a:gd name="T35" fmla="*/ 1515 h 1516"/>
                <a:gd name="T36" fmla="*/ 1201 w 2047"/>
                <a:gd name="T37" fmla="*/ 1466 h 1516"/>
                <a:gd name="T38" fmla="*/ 1227 w 2047"/>
                <a:gd name="T39" fmla="*/ 1396 h 1516"/>
                <a:gd name="T40" fmla="*/ 1253 w 2047"/>
                <a:gd name="T41" fmla="*/ 1299 h 1516"/>
                <a:gd name="T42" fmla="*/ 1279 w 2047"/>
                <a:gd name="T43" fmla="*/ 1180 h 1516"/>
                <a:gd name="T44" fmla="*/ 1314 w 2047"/>
                <a:gd name="T45" fmla="*/ 1041 h 1516"/>
                <a:gd name="T46" fmla="*/ 1340 w 2047"/>
                <a:gd name="T47" fmla="*/ 890 h 1516"/>
                <a:gd name="T48" fmla="*/ 1366 w 2047"/>
                <a:gd name="T49" fmla="*/ 727 h 1516"/>
                <a:gd name="T50" fmla="*/ 1392 w 2047"/>
                <a:gd name="T51" fmla="*/ 571 h 1516"/>
                <a:gd name="T52" fmla="*/ 1427 w 2047"/>
                <a:gd name="T53" fmla="*/ 415 h 1516"/>
                <a:gd name="T54" fmla="*/ 1453 w 2047"/>
                <a:gd name="T55" fmla="*/ 276 h 1516"/>
                <a:gd name="T56" fmla="*/ 1478 w 2047"/>
                <a:gd name="T57" fmla="*/ 162 h 1516"/>
                <a:gd name="T58" fmla="*/ 1504 w 2047"/>
                <a:gd name="T59" fmla="*/ 71 h 1516"/>
                <a:gd name="T60" fmla="*/ 1538 w 2047"/>
                <a:gd name="T61" fmla="*/ 16 h 1516"/>
                <a:gd name="T62" fmla="*/ 1590 w 2047"/>
                <a:gd name="T63" fmla="*/ 22 h 1516"/>
                <a:gd name="T64" fmla="*/ 1625 w 2047"/>
                <a:gd name="T65" fmla="*/ 81 h 1516"/>
                <a:gd name="T66" fmla="*/ 1651 w 2047"/>
                <a:gd name="T67" fmla="*/ 173 h 1516"/>
                <a:gd name="T68" fmla="*/ 1677 w 2047"/>
                <a:gd name="T69" fmla="*/ 292 h 1516"/>
                <a:gd name="T70" fmla="*/ 1703 w 2047"/>
                <a:gd name="T71" fmla="*/ 432 h 1516"/>
                <a:gd name="T72" fmla="*/ 1738 w 2047"/>
                <a:gd name="T73" fmla="*/ 588 h 1516"/>
                <a:gd name="T74" fmla="*/ 1763 w 2047"/>
                <a:gd name="T75" fmla="*/ 750 h 1516"/>
                <a:gd name="T76" fmla="*/ 1789 w 2047"/>
                <a:gd name="T77" fmla="*/ 906 h 1516"/>
                <a:gd name="T78" fmla="*/ 1815 w 2047"/>
                <a:gd name="T79" fmla="*/ 1057 h 1516"/>
                <a:gd name="T80" fmla="*/ 1850 w 2047"/>
                <a:gd name="T81" fmla="*/ 1197 h 1516"/>
                <a:gd name="T82" fmla="*/ 1876 w 2047"/>
                <a:gd name="T83" fmla="*/ 1310 h 1516"/>
                <a:gd name="T84" fmla="*/ 1902 w 2047"/>
                <a:gd name="T85" fmla="*/ 1406 h 1516"/>
                <a:gd name="T86" fmla="*/ 1928 w 2047"/>
                <a:gd name="T87" fmla="*/ 1471 h 1516"/>
                <a:gd name="T88" fmla="*/ 1962 w 2047"/>
                <a:gd name="T89" fmla="*/ 1520 h 1516"/>
                <a:gd name="T90" fmla="*/ 2039 w 2047"/>
                <a:gd name="T91" fmla="*/ 1520 h 1516"/>
                <a:gd name="T92" fmla="*/ 2084 w 2047"/>
                <a:gd name="T93" fmla="*/ 1471 h 1516"/>
                <a:gd name="T94" fmla="*/ 2109 w 2047"/>
                <a:gd name="T95" fmla="*/ 1423 h 1516"/>
                <a:gd name="T96" fmla="*/ 2143 w 2047"/>
                <a:gd name="T97" fmla="*/ 1375 h 1516"/>
                <a:gd name="T98" fmla="*/ 2178 w 2047"/>
                <a:gd name="T99" fmla="*/ 1326 h 1516"/>
                <a:gd name="T100" fmla="*/ 2221 w 2047"/>
                <a:gd name="T101" fmla="*/ 1278 h 1516"/>
                <a:gd name="T102" fmla="*/ 2282 w 2047"/>
                <a:gd name="T103" fmla="*/ 1234 h 1516"/>
                <a:gd name="T104" fmla="*/ 2359 w 2047"/>
                <a:gd name="T105" fmla="*/ 1245 h 1516"/>
                <a:gd name="T106" fmla="*/ 2437 w 2047"/>
                <a:gd name="T107" fmla="*/ 1283 h 1516"/>
                <a:gd name="T108" fmla="*/ 2515 w 2047"/>
                <a:gd name="T109" fmla="*/ 1320 h 1516"/>
                <a:gd name="T110" fmla="*/ 2593 w 2047"/>
                <a:gd name="T111" fmla="*/ 1331 h 1516"/>
                <a:gd name="T112" fmla="*/ 2670 w 2047"/>
                <a:gd name="T113" fmla="*/ 1326 h 1516"/>
                <a:gd name="T114" fmla="*/ 2748 w 2047"/>
                <a:gd name="T115" fmla="*/ 1315 h 1516"/>
                <a:gd name="T116" fmla="*/ 2826 w 2047"/>
                <a:gd name="T117" fmla="*/ 1310 h 1516"/>
                <a:gd name="T118" fmla="*/ 2904 w 2047"/>
                <a:gd name="T119" fmla="*/ 1310 h 1516"/>
                <a:gd name="T120" fmla="*/ 2981 w 2047"/>
                <a:gd name="T121" fmla="*/ 1315 h 1516"/>
                <a:gd name="T122" fmla="*/ 3059 w 2047"/>
                <a:gd name="T123" fmla="*/ 1315 h 15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1516">
                  <a:moveTo>
                    <a:pt x="0" y="1293"/>
                  </a:moveTo>
                  <a:lnTo>
                    <a:pt x="6" y="1293"/>
                  </a:lnTo>
                  <a:lnTo>
                    <a:pt x="12" y="1293"/>
                  </a:lnTo>
                  <a:lnTo>
                    <a:pt x="17" y="1298"/>
                  </a:lnTo>
                  <a:lnTo>
                    <a:pt x="23" y="1298"/>
                  </a:lnTo>
                  <a:lnTo>
                    <a:pt x="29" y="1298"/>
                  </a:lnTo>
                  <a:lnTo>
                    <a:pt x="34" y="1298"/>
                  </a:lnTo>
                  <a:lnTo>
                    <a:pt x="40" y="1298"/>
                  </a:lnTo>
                  <a:lnTo>
                    <a:pt x="46" y="1298"/>
                  </a:lnTo>
                  <a:lnTo>
                    <a:pt x="51" y="1298"/>
                  </a:lnTo>
                  <a:lnTo>
                    <a:pt x="57" y="1298"/>
                  </a:lnTo>
                  <a:lnTo>
                    <a:pt x="63" y="1298"/>
                  </a:lnTo>
                  <a:lnTo>
                    <a:pt x="68" y="1298"/>
                  </a:lnTo>
                  <a:lnTo>
                    <a:pt x="74" y="1298"/>
                  </a:lnTo>
                  <a:lnTo>
                    <a:pt x="80" y="1298"/>
                  </a:lnTo>
                  <a:lnTo>
                    <a:pt x="85" y="1298"/>
                  </a:lnTo>
                  <a:lnTo>
                    <a:pt x="91" y="1298"/>
                  </a:lnTo>
                  <a:lnTo>
                    <a:pt x="97" y="1298"/>
                  </a:lnTo>
                  <a:lnTo>
                    <a:pt x="102" y="1298"/>
                  </a:lnTo>
                  <a:lnTo>
                    <a:pt x="108" y="1298"/>
                  </a:lnTo>
                  <a:lnTo>
                    <a:pt x="114" y="1298"/>
                  </a:lnTo>
                  <a:lnTo>
                    <a:pt x="119" y="1298"/>
                  </a:lnTo>
                  <a:lnTo>
                    <a:pt x="125" y="1298"/>
                  </a:lnTo>
                  <a:lnTo>
                    <a:pt x="131" y="1293"/>
                  </a:lnTo>
                  <a:lnTo>
                    <a:pt x="136" y="1293"/>
                  </a:lnTo>
                  <a:lnTo>
                    <a:pt x="142" y="1293"/>
                  </a:lnTo>
                  <a:lnTo>
                    <a:pt x="148" y="1293"/>
                  </a:lnTo>
                  <a:lnTo>
                    <a:pt x="153" y="1293"/>
                  </a:lnTo>
                  <a:lnTo>
                    <a:pt x="159" y="1293"/>
                  </a:lnTo>
                  <a:lnTo>
                    <a:pt x="165" y="1293"/>
                  </a:lnTo>
                  <a:lnTo>
                    <a:pt x="170" y="1293"/>
                  </a:lnTo>
                  <a:lnTo>
                    <a:pt x="176" y="1293"/>
                  </a:lnTo>
                  <a:lnTo>
                    <a:pt x="182" y="1293"/>
                  </a:lnTo>
                  <a:lnTo>
                    <a:pt x="187" y="1293"/>
                  </a:lnTo>
                  <a:lnTo>
                    <a:pt x="193" y="1293"/>
                  </a:lnTo>
                  <a:lnTo>
                    <a:pt x="199" y="1293"/>
                  </a:lnTo>
                  <a:lnTo>
                    <a:pt x="204" y="1293"/>
                  </a:lnTo>
                  <a:lnTo>
                    <a:pt x="210" y="1293"/>
                  </a:lnTo>
                  <a:lnTo>
                    <a:pt x="216" y="1293"/>
                  </a:lnTo>
                  <a:lnTo>
                    <a:pt x="221" y="1298"/>
                  </a:lnTo>
                  <a:lnTo>
                    <a:pt x="227" y="1298"/>
                  </a:lnTo>
                  <a:lnTo>
                    <a:pt x="233" y="1298"/>
                  </a:lnTo>
                  <a:lnTo>
                    <a:pt x="238" y="1298"/>
                  </a:lnTo>
                  <a:lnTo>
                    <a:pt x="244" y="1298"/>
                  </a:lnTo>
                  <a:lnTo>
                    <a:pt x="250" y="1298"/>
                  </a:lnTo>
                  <a:lnTo>
                    <a:pt x="255" y="1303"/>
                  </a:lnTo>
                  <a:lnTo>
                    <a:pt x="261" y="1303"/>
                  </a:lnTo>
                  <a:lnTo>
                    <a:pt x="267" y="1303"/>
                  </a:lnTo>
                  <a:lnTo>
                    <a:pt x="272" y="1303"/>
                  </a:lnTo>
                  <a:lnTo>
                    <a:pt x="278" y="1309"/>
                  </a:lnTo>
                  <a:lnTo>
                    <a:pt x="284" y="1309"/>
                  </a:lnTo>
                  <a:lnTo>
                    <a:pt x="289" y="1309"/>
                  </a:lnTo>
                  <a:lnTo>
                    <a:pt x="295" y="1309"/>
                  </a:lnTo>
                  <a:lnTo>
                    <a:pt x="301" y="1309"/>
                  </a:lnTo>
                  <a:lnTo>
                    <a:pt x="306" y="1314"/>
                  </a:lnTo>
                  <a:lnTo>
                    <a:pt x="312" y="1314"/>
                  </a:lnTo>
                  <a:lnTo>
                    <a:pt x="318" y="1314"/>
                  </a:lnTo>
                  <a:lnTo>
                    <a:pt x="323" y="1314"/>
                  </a:lnTo>
                  <a:lnTo>
                    <a:pt x="329" y="1314"/>
                  </a:lnTo>
                  <a:lnTo>
                    <a:pt x="335" y="1314"/>
                  </a:lnTo>
                  <a:lnTo>
                    <a:pt x="340" y="1314"/>
                  </a:lnTo>
                  <a:lnTo>
                    <a:pt x="346" y="1314"/>
                  </a:lnTo>
                  <a:lnTo>
                    <a:pt x="352" y="1314"/>
                  </a:lnTo>
                  <a:lnTo>
                    <a:pt x="357" y="1314"/>
                  </a:lnTo>
                  <a:lnTo>
                    <a:pt x="363" y="1314"/>
                  </a:lnTo>
                  <a:lnTo>
                    <a:pt x="369" y="1314"/>
                  </a:lnTo>
                  <a:lnTo>
                    <a:pt x="374" y="1309"/>
                  </a:lnTo>
                  <a:lnTo>
                    <a:pt x="380" y="1309"/>
                  </a:lnTo>
                  <a:lnTo>
                    <a:pt x="386" y="1309"/>
                  </a:lnTo>
                  <a:lnTo>
                    <a:pt x="391" y="1303"/>
                  </a:lnTo>
                  <a:lnTo>
                    <a:pt x="397" y="1303"/>
                  </a:lnTo>
                  <a:lnTo>
                    <a:pt x="403" y="1298"/>
                  </a:lnTo>
                  <a:lnTo>
                    <a:pt x="408" y="1298"/>
                  </a:lnTo>
                  <a:lnTo>
                    <a:pt x="414" y="1293"/>
                  </a:lnTo>
                  <a:lnTo>
                    <a:pt x="420" y="1287"/>
                  </a:lnTo>
                  <a:lnTo>
                    <a:pt x="425" y="1282"/>
                  </a:lnTo>
                  <a:lnTo>
                    <a:pt x="431" y="1277"/>
                  </a:lnTo>
                  <a:lnTo>
                    <a:pt x="437" y="1277"/>
                  </a:lnTo>
                  <a:lnTo>
                    <a:pt x="442" y="1271"/>
                  </a:lnTo>
                  <a:lnTo>
                    <a:pt x="448" y="1266"/>
                  </a:lnTo>
                  <a:lnTo>
                    <a:pt x="454" y="1261"/>
                  </a:lnTo>
                  <a:lnTo>
                    <a:pt x="459" y="1255"/>
                  </a:lnTo>
                  <a:lnTo>
                    <a:pt x="465" y="1250"/>
                  </a:lnTo>
                  <a:lnTo>
                    <a:pt x="471" y="1245"/>
                  </a:lnTo>
                  <a:lnTo>
                    <a:pt x="476" y="1240"/>
                  </a:lnTo>
                  <a:lnTo>
                    <a:pt x="482" y="1240"/>
                  </a:lnTo>
                  <a:lnTo>
                    <a:pt x="488" y="1234"/>
                  </a:lnTo>
                  <a:lnTo>
                    <a:pt x="493" y="1229"/>
                  </a:lnTo>
                  <a:lnTo>
                    <a:pt x="499" y="1229"/>
                  </a:lnTo>
                  <a:lnTo>
                    <a:pt x="505" y="1224"/>
                  </a:lnTo>
                  <a:lnTo>
                    <a:pt x="510" y="1224"/>
                  </a:lnTo>
                  <a:lnTo>
                    <a:pt x="516" y="1218"/>
                  </a:lnTo>
                  <a:lnTo>
                    <a:pt x="522" y="1218"/>
                  </a:lnTo>
                  <a:lnTo>
                    <a:pt x="527" y="1218"/>
                  </a:lnTo>
                  <a:lnTo>
                    <a:pt x="533" y="1218"/>
                  </a:lnTo>
                  <a:lnTo>
                    <a:pt x="539" y="1218"/>
                  </a:lnTo>
                  <a:lnTo>
                    <a:pt x="545" y="1218"/>
                  </a:lnTo>
                  <a:lnTo>
                    <a:pt x="550" y="1218"/>
                  </a:lnTo>
                  <a:lnTo>
                    <a:pt x="556" y="1218"/>
                  </a:lnTo>
                  <a:lnTo>
                    <a:pt x="562" y="1224"/>
                  </a:lnTo>
                  <a:lnTo>
                    <a:pt x="567" y="1229"/>
                  </a:lnTo>
                  <a:lnTo>
                    <a:pt x="573" y="1234"/>
                  </a:lnTo>
                  <a:lnTo>
                    <a:pt x="579" y="1240"/>
                  </a:lnTo>
                  <a:lnTo>
                    <a:pt x="584" y="1245"/>
                  </a:lnTo>
                  <a:lnTo>
                    <a:pt x="590" y="1250"/>
                  </a:lnTo>
                  <a:lnTo>
                    <a:pt x="596" y="1255"/>
                  </a:lnTo>
                  <a:lnTo>
                    <a:pt x="596" y="1261"/>
                  </a:lnTo>
                  <a:lnTo>
                    <a:pt x="601" y="1266"/>
                  </a:lnTo>
                  <a:lnTo>
                    <a:pt x="601" y="1271"/>
                  </a:lnTo>
                  <a:lnTo>
                    <a:pt x="607" y="1277"/>
                  </a:lnTo>
                  <a:lnTo>
                    <a:pt x="613" y="1282"/>
                  </a:lnTo>
                  <a:lnTo>
                    <a:pt x="613" y="1287"/>
                  </a:lnTo>
                  <a:lnTo>
                    <a:pt x="618" y="1293"/>
                  </a:lnTo>
                  <a:lnTo>
                    <a:pt x="618" y="1298"/>
                  </a:lnTo>
                  <a:lnTo>
                    <a:pt x="618" y="1303"/>
                  </a:lnTo>
                  <a:lnTo>
                    <a:pt x="624" y="1309"/>
                  </a:lnTo>
                  <a:lnTo>
                    <a:pt x="624" y="1314"/>
                  </a:lnTo>
                  <a:lnTo>
                    <a:pt x="630" y="1319"/>
                  </a:lnTo>
                  <a:lnTo>
                    <a:pt x="630" y="1325"/>
                  </a:lnTo>
                  <a:lnTo>
                    <a:pt x="630" y="1330"/>
                  </a:lnTo>
                  <a:lnTo>
                    <a:pt x="635" y="1335"/>
                  </a:lnTo>
                  <a:lnTo>
                    <a:pt x="641" y="1341"/>
                  </a:lnTo>
                  <a:lnTo>
                    <a:pt x="641" y="1346"/>
                  </a:lnTo>
                  <a:lnTo>
                    <a:pt x="641" y="1351"/>
                  </a:lnTo>
                  <a:lnTo>
                    <a:pt x="647" y="1357"/>
                  </a:lnTo>
                  <a:lnTo>
                    <a:pt x="647" y="1362"/>
                  </a:lnTo>
                  <a:lnTo>
                    <a:pt x="647" y="1367"/>
                  </a:lnTo>
                  <a:lnTo>
                    <a:pt x="652" y="1372"/>
                  </a:lnTo>
                  <a:lnTo>
                    <a:pt x="652" y="1378"/>
                  </a:lnTo>
                  <a:lnTo>
                    <a:pt x="658" y="1383"/>
                  </a:lnTo>
                  <a:lnTo>
                    <a:pt x="658" y="1388"/>
                  </a:lnTo>
                  <a:lnTo>
                    <a:pt x="664" y="1394"/>
                  </a:lnTo>
                  <a:lnTo>
                    <a:pt x="664" y="1399"/>
                  </a:lnTo>
                  <a:lnTo>
                    <a:pt x="664" y="1404"/>
                  </a:lnTo>
                  <a:lnTo>
                    <a:pt x="669" y="1410"/>
                  </a:lnTo>
                  <a:lnTo>
                    <a:pt x="669" y="1415"/>
                  </a:lnTo>
                  <a:lnTo>
                    <a:pt x="669" y="1420"/>
                  </a:lnTo>
                  <a:lnTo>
                    <a:pt x="675" y="1426"/>
                  </a:lnTo>
                  <a:lnTo>
                    <a:pt x="675" y="1431"/>
                  </a:lnTo>
                  <a:lnTo>
                    <a:pt x="681" y="1436"/>
                  </a:lnTo>
                  <a:lnTo>
                    <a:pt x="681" y="1442"/>
                  </a:lnTo>
                  <a:lnTo>
                    <a:pt x="686" y="1447"/>
                  </a:lnTo>
                  <a:lnTo>
                    <a:pt x="686" y="1452"/>
                  </a:lnTo>
                  <a:lnTo>
                    <a:pt x="692" y="1458"/>
                  </a:lnTo>
                  <a:lnTo>
                    <a:pt x="692" y="1463"/>
                  </a:lnTo>
                  <a:lnTo>
                    <a:pt x="692" y="1468"/>
                  </a:lnTo>
                  <a:lnTo>
                    <a:pt x="698" y="1474"/>
                  </a:lnTo>
                  <a:lnTo>
                    <a:pt x="698" y="1479"/>
                  </a:lnTo>
                  <a:lnTo>
                    <a:pt x="703" y="1484"/>
                  </a:lnTo>
                  <a:lnTo>
                    <a:pt x="709" y="1489"/>
                  </a:lnTo>
                  <a:lnTo>
                    <a:pt x="715" y="1495"/>
                  </a:lnTo>
                  <a:lnTo>
                    <a:pt x="715" y="1500"/>
                  </a:lnTo>
                  <a:lnTo>
                    <a:pt x="720" y="1505"/>
                  </a:lnTo>
                  <a:lnTo>
                    <a:pt x="726" y="1511"/>
                  </a:lnTo>
                  <a:lnTo>
                    <a:pt x="732" y="1516"/>
                  </a:lnTo>
                  <a:lnTo>
                    <a:pt x="737" y="1516"/>
                  </a:lnTo>
                  <a:lnTo>
                    <a:pt x="743" y="1516"/>
                  </a:lnTo>
                  <a:lnTo>
                    <a:pt x="749" y="1511"/>
                  </a:lnTo>
                  <a:lnTo>
                    <a:pt x="754" y="1511"/>
                  </a:lnTo>
                  <a:lnTo>
                    <a:pt x="760" y="1505"/>
                  </a:lnTo>
                  <a:lnTo>
                    <a:pt x="766" y="1500"/>
                  </a:lnTo>
                  <a:lnTo>
                    <a:pt x="766" y="1495"/>
                  </a:lnTo>
                  <a:lnTo>
                    <a:pt x="771" y="1489"/>
                  </a:lnTo>
                  <a:lnTo>
                    <a:pt x="771" y="1484"/>
                  </a:lnTo>
                  <a:lnTo>
                    <a:pt x="771" y="1479"/>
                  </a:lnTo>
                  <a:lnTo>
                    <a:pt x="777" y="1474"/>
                  </a:lnTo>
                  <a:lnTo>
                    <a:pt x="777" y="1468"/>
                  </a:lnTo>
                  <a:lnTo>
                    <a:pt x="777" y="1463"/>
                  </a:lnTo>
                  <a:lnTo>
                    <a:pt x="783" y="1458"/>
                  </a:lnTo>
                  <a:lnTo>
                    <a:pt x="783" y="1452"/>
                  </a:lnTo>
                  <a:lnTo>
                    <a:pt x="788" y="1447"/>
                  </a:lnTo>
                  <a:lnTo>
                    <a:pt x="788" y="1442"/>
                  </a:lnTo>
                  <a:lnTo>
                    <a:pt x="788" y="1436"/>
                  </a:lnTo>
                  <a:lnTo>
                    <a:pt x="794" y="1426"/>
                  </a:lnTo>
                  <a:lnTo>
                    <a:pt x="794" y="1420"/>
                  </a:lnTo>
                  <a:lnTo>
                    <a:pt x="794" y="1410"/>
                  </a:lnTo>
                  <a:lnTo>
                    <a:pt x="800" y="1404"/>
                  </a:lnTo>
                  <a:lnTo>
                    <a:pt x="800" y="1394"/>
                  </a:lnTo>
                  <a:lnTo>
                    <a:pt x="800" y="1388"/>
                  </a:lnTo>
                  <a:lnTo>
                    <a:pt x="805" y="1378"/>
                  </a:lnTo>
                  <a:lnTo>
                    <a:pt x="805" y="1367"/>
                  </a:lnTo>
                  <a:lnTo>
                    <a:pt x="811" y="1357"/>
                  </a:lnTo>
                  <a:lnTo>
                    <a:pt x="811" y="1346"/>
                  </a:lnTo>
                  <a:lnTo>
                    <a:pt x="811" y="1341"/>
                  </a:lnTo>
                  <a:lnTo>
                    <a:pt x="817" y="1330"/>
                  </a:lnTo>
                  <a:lnTo>
                    <a:pt x="817" y="1319"/>
                  </a:lnTo>
                  <a:lnTo>
                    <a:pt x="817" y="1303"/>
                  </a:lnTo>
                  <a:lnTo>
                    <a:pt x="822" y="1293"/>
                  </a:lnTo>
                  <a:lnTo>
                    <a:pt x="822" y="1282"/>
                  </a:lnTo>
                  <a:lnTo>
                    <a:pt x="822" y="1271"/>
                  </a:lnTo>
                  <a:lnTo>
                    <a:pt x="828" y="1261"/>
                  </a:lnTo>
                  <a:lnTo>
                    <a:pt x="828" y="1245"/>
                  </a:lnTo>
                  <a:lnTo>
                    <a:pt x="828" y="1234"/>
                  </a:lnTo>
                  <a:lnTo>
                    <a:pt x="834" y="1218"/>
                  </a:lnTo>
                  <a:lnTo>
                    <a:pt x="834" y="1208"/>
                  </a:lnTo>
                  <a:lnTo>
                    <a:pt x="839" y="1192"/>
                  </a:lnTo>
                  <a:lnTo>
                    <a:pt x="839" y="1181"/>
                  </a:lnTo>
                  <a:lnTo>
                    <a:pt x="839" y="1165"/>
                  </a:lnTo>
                  <a:lnTo>
                    <a:pt x="845" y="1149"/>
                  </a:lnTo>
                  <a:lnTo>
                    <a:pt x="845" y="1138"/>
                  </a:lnTo>
                  <a:lnTo>
                    <a:pt x="845" y="1123"/>
                  </a:lnTo>
                  <a:lnTo>
                    <a:pt x="851" y="1107"/>
                  </a:lnTo>
                  <a:lnTo>
                    <a:pt x="851" y="1091"/>
                  </a:lnTo>
                  <a:lnTo>
                    <a:pt x="851" y="1075"/>
                  </a:lnTo>
                  <a:lnTo>
                    <a:pt x="856" y="1059"/>
                  </a:lnTo>
                  <a:lnTo>
                    <a:pt x="856" y="1043"/>
                  </a:lnTo>
                  <a:lnTo>
                    <a:pt x="862" y="1027"/>
                  </a:lnTo>
                  <a:lnTo>
                    <a:pt x="862" y="1011"/>
                  </a:lnTo>
                  <a:lnTo>
                    <a:pt x="862" y="995"/>
                  </a:lnTo>
                  <a:lnTo>
                    <a:pt x="868" y="979"/>
                  </a:lnTo>
                  <a:lnTo>
                    <a:pt x="868" y="963"/>
                  </a:lnTo>
                  <a:lnTo>
                    <a:pt x="868" y="947"/>
                  </a:lnTo>
                  <a:lnTo>
                    <a:pt x="873" y="931"/>
                  </a:lnTo>
                  <a:lnTo>
                    <a:pt x="873" y="915"/>
                  </a:lnTo>
                  <a:lnTo>
                    <a:pt x="873" y="894"/>
                  </a:lnTo>
                  <a:lnTo>
                    <a:pt x="879" y="878"/>
                  </a:lnTo>
                  <a:lnTo>
                    <a:pt x="879" y="862"/>
                  </a:lnTo>
                  <a:lnTo>
                    <a:pt x="885" y="846"/>
                  </a:lnTo>
                  <a:lnTo>
                    <a:pt x="885" y="825"/>
                  </a:lnTo>
                  <a:lnTo>
                    <a:pt x="885" y="809"/>
                  </a:lnTo>
                  <a:lnTo>
                    <a:pt x="890" y="793"/>
                  </a:lnTo>
                  <a:lnTo>
                    <a:pt x="890" y="772"/>
                  </a:lnTo>
                  <a:lnTo>
                    <a:pt x="890" y="756"/>
                  </a:lnTo>
                  <a:lnTo>
                    <a:pt x="896" y="740"/>
                  </a:lnTo>
                  <a:lnTo>
                    <a:pt x="896" y="718"/>
                  </a:lnTo>
                  <a:lnTo>
                    <a:pt x="896" y="702"/>
                  </a:lnTo>
                  <a:lnTo>
                    <a:pt x="902" y="686"/>
                  </a:lnTo>
                  <a:lnTo>
                    <a:pt x="902" y="665"/>
                  </a:lnTo>
                  <a:lnTo>
                    <a:pt x="902" y="649"/>
                  </a:lnTo>
                  <a:lnTo>
                    <a:pt x="907" y="633"/>
                  </a:lnTo>
                  <a:lnTo>
                    <a:pt x="907" y="612"/>
                  </a:lnTo>
                  <a:lnTo>
                    <a:pt x="913" y="596"/>
                  </a:lnTo>
                  <a:lnTo>
                    <a:pt x="913" y="580"/>
                  </a:lnTo>
                  <a:lnTo>
                    <a:pt x="913" y="564"/>
                  </a:lnTo>
                  <a:lnTo>
                    <a:pt x="919" y="543"/>
                  </a:lnTo>
                  <a:lnTo>
                    <a:pt x="919" y="527"/>
                  </a:lnTo>
                  <a:lnTo>
                    <a:pt x="919" y="511"/>
                  </a:lnTo>
                  <a:lnTo>
                    <a:pt x="924" y="495"/>
                  </a:lnTo>
                  <a:lnTo>
                    <a:pt x="924" y="474"/>
                  </a:lnTo>
                  <a:lnTo>
                    <a:pt x="924" y="458"/>
                  </a:lnTo>
                  <a:lnTo>
                    <a:pt x="930" y="442"/>
                  </a:lnTo>
                  <a:lnTo>
                    <a:pt x="930" y="426"/>
                  </a:lnTo>
                  <a:lnTo>
                    <a:pt x="936" y="410"/>
                  </a:lnTo>
                  <a:lnTo>
                    <a:pt x="936" y="394"/>
                  </a:lnTo>
                  <a:lnTo>
                    <a:pt x="936" y="378"/>
                  </a:lnTo>
                  <a:lnTo>
                    <a:pt x="941" y="362"/>
                  </a:lnTo>
                  <a:lnTo>
                    <a:pt x="941" y="346"/>
                  </a:lnTo>
                  <a:lnTo>
                    <a:pt x="941" y="330"/>
                  </a:lnTo>
                  <a:lnTo>
                    <a:pt x="947" y="314"/>
                  </a:lnTo>
                  <a:lnTo>
                    <a:pt x="947" y="304"/>
                  </a:lnTo>
                  <a:lnTo>
                    <a:pt x="947" y="288"/>
                  </a:lnTo>
                  <a:lnTo>
                    <a:pt x="953" y="272"/>
                  </a:lnTo>
                  <a:lnTo>
                    <a:pt x="953" y="261"/>
                  </a:lnTo>
                  <a:lnTo>
                    <a:pt x="958" y="245"/>
                  </a:lnTo>
                  <a:lnTo>
                    <a:pt x="958" y="234"/>
                  </a:lnTo>
                  <a:lnTo>
                    <a:pt x="958" y="218"/>
                  </a:lnTo>
                  <a:lnTo>
                    <a:pt x="964" y="208"/>
                  </a:lnTo>
                  <a:lnTo>
                    <a:pt x="964" y="192"/>
                  </a:lnTo>
                  <a:lnTo>
                    <a:pt x="964" y="181"/>
                  </a:lnTo>
                  <a:lnTo>
                    <a:pt x="970" y="171"/>
                  </a:lnTo>
                  <a:lnTo>
                    <a:pt x="970" y="160"/>
                  </a:lnTo>
                  <a:lnTo>
                    <a:pt x="970" y="149"/>
                  </a:lnTo>
                  <a:lnTo>
                    <a:pt x="975" y="139"/>
                  </a:lnTo>
                  <a:lnTo>
                    <a:pt x="975" y="128"/>
                  </a:lnTo>
                  <a:lnTo>
                    <a:pt x="975" y="117"/>
                  </a:lnTo>
                  <a:lnTo>
                    <a:pt x="981" y="107"/>
                  </a:lnTo>
                  <a:lnTo>
                    <a:pt x="981" y="96"/>
                  </a:lnTo>
                  <a:lnTo>
                    <a:pt x="987" y="86"/>
                  </a:lnTo>
                  <a:lnTo>
                    <a:pt x="987" y="80"/>
                  </a:lnTo>
                  <a:lnTo>
                    <a:pt x="987" y="70"/>
                  </a:lnTo>
                  <a:lnTo>
                    <a:pt x="992" y="64"/>
                  </a:lnTo>
                  <a:lnTo>
                    <a:pt x="992" y="59"/>
                  </a:lnTo>
                  <a:lnTo>
                    <a:pt x="992" y="48"/>
                  </a:lnTo>
                  <a:lnTo>
                    <a:pt x="998" y="43"/>
                  </a:lnTo>
                  <a:lnTo>
                    <a:pt x="998" y="38"/>
                  </a:lnTo>
                  <a:lnTo>
                    <a:pt x="998" y="32"/>
                  </a:lnTo>
                  <a:lnTo>
                    <a:pt x="1004" y="27"/>
                  </a:lnTo>
                  <a:lnTo>
                    <a:pt x="1004" y="22"/>
                  </a:lnTo>
                  <a:lnTo>
                    <a:pt x="1009" y="16"/>
                  </a:lnTo>
                  <a:lnTo>
                    <a:pt x="1009" y="11"/>
                  </a:lnTo>
                  <a:lnTo>
                    <a:pt x="1015" y="6"/>
                  </a:lnTo>
                  <a:lnTo>
                    <a:pt x="1021" y="0"/>
                  </a:lnTo>
                  <a:lnTo>
                    <a:pt x="1026" y="0"/>
                  </a:lnTo>
                  <a:lnTo>
                    <a:pt x="1032" y="0"/>
                  </a:lnTo>
                  <a:lnTo>
                    <a:pt x="1038" y="6"/>
                  </a:lnTo>
                  <a:lnTo>
                    <a:pt x="1043" y="11"/>
                  </a:lnTo>
                  <a:lnTo>
                    <a:pt x="1043" y="16"/>
                  </a:lnTo>
                  <a:lnTo>
                    <a:pt x="1043" y="22"/>
                  </a:lnTo>
                  <a:lnTo>
                    <a:pt x="1049" y="27"/>
                  </a:lnTo>
                  <a:lnTo>
                    <a:pt x="1049" y="32"/>
                  </a:lnTo>
                  <a:lnTo>
                    <a:pt x="1049" y="38"/>
                  </a:lnTo>
                  <a:lnTo>
                    <a:pt x="1055" y="43"/>
                  </a:lnTo>
                  <a:lnTo>
                    <a:pt x="1055" y="48"/>
                  </a:lnTo>
                  <a:lnTo>
                    <a:pt x="1060" y="59"/>
                  </a:lnTo>
                  <a:lnTo>
                    <a:pt x="1060" y="64"/>
                  </a:lnTo>
                  <a:lnTo>
                    <a:pt x="1060" y="70"/>
                  </a:lnTo>
                  <a:lnTo>
                    <a:pt x="1066" y="80"/>
                  </a:lnTo>
                  <a:lnTo>
                    <a:pt x="1066" y="86"/>
                  </a:lnTo>
                  <a:lnTo>
                    <a:pt x="1066" y="96"/>
                  </a:lnTo>
                  <a:lnTo>
                    <a:pt x="1072" y="107"/>
                  </a:lnTo>
                  <a:lnTo>
                    <a:pt x="1072" y="117"/>
                  </a:lnTo>
                  <a:lnTo>
                    <a:pt x="1072" y="128"/>
                  </a:lnTo>
                  <a:lnTo>
                    <a:pt x="1077" y="139"/>
                  </a:lnTo>
                  <a:lnTo>
                    <a:pt x="1077" y="149"/>
                  </a:lnTo>
                  <a:lnTo>
                    <a:pt x="1083" y="160"/>
                  </a:lnTo>
                  <a:lnTo>
                    <a:pt x="1083" y="171"/>
                  </a:lnTo>
                  <a:lnTo>
                    <a:pt x="1083" y="181"/>
                  </a:lnTo>
                  <a:lnTo>
                    <a:pt x="1089" y="192"/>
                  </a:lnTo>
                  <a:lnTo>
                    <a:pt x="1089" y="208"/>
                  </a:lnTo>
                  <a:lnTo>
                    <a:pt x="1089" y="218"/>
                  </a:lnTo>
                  <a:lnTo>
                    <a:pt x="1094" y="234"/>
                  </a:lnTo>
                  <a:lnTo>
                    <a:pt x="1094" y="245"/>
                  </a:lnTo>
                  <a:lnTo>
                    <a:pt x="1094" y="261"/>
                  </a:lnTo>
                  <a:lnTo>
                    <a:pt x="1100" y="272"/>
                  </a:lnTo>
                  <a:lnTo>
                    <a:pt x="1100" y="288"/>
                  </a:lnTo>
                  <a:lnTo>
                    <a:pt x="1100" y="304"/>
                  </a:lnTo>
                  <a:lnTo>
                    <a:pt x="1106" y="314"/>
                  </a:lnTo>
                  <a:lnTo>
                    <a:pt x="1106" y="330"/>
                  </a:lnTo>
                  <a:lnTo>
                    <a:pt x="1111" y="346"/>
                  </a:lnTo>
                  <a:lnTo>
                    <a:pt x="1111" y="362"/>
                  </a:lnTo>
                  <a:lnTo>
                    <a:pt x="1111" y="378"/>
                  </a:lnTo>
                  <a:lnTo>
                    <a:pt x="1117" y="394"/>
                  </a:lnTo>
                  <a:lnTo>
                    <a:pt x="1117" y="410"/>
                  </a:lnTo>
                  <a:lnTo>
                    <a:pt x="1117" y="426"/>
                  </a:lnTo>
                  <a:lnTo>
                    <a:pt x="1123" y="442"/>
                  </a:lnTo>
                  <a:lnTo>
                    <a:pt x="1123" y="458"/>
                  </a:lnTo>
                  <a:lnTo>
                    <a:pt x="1123" y="474"/>
                  </a:lnTo>
                  <a:lnTo>
                    <a:pt x="1128" y="495"/>
                  </a:lnTo>
                  <a:lnTo>
                    <a:pt x="1128" y="511"/>
                  </a:lnTo>
                  <a:lnTo>
                    <a:pt x="1134" y="527"/>
                  </a:lnTo>
                  <a:lnTo>
                    <a:pt x="1134" y="543"/>
                  </a:lnTo>
                  <a:lnTo>
                    <a:pt x="1134" y="564"/>
                  </a:lnTo>
                  <a:lnTo>
                    <a:pt x="1140" y="580"/>
                  </a:lnTo>
                  <a:lnTo>
                    <a:pt x="1140" y="596"/>
                  </a:lnTo>
                  <a:lnTo>
                    <a:pt x="1140" y="612"/>
                  </a:lnTo>
                  <a:lnTo>
                    <a:pt x="1145" y="633"/>
                  </a:lnTo>
                  <a:lnTo>
                    <a:pt x="1145" y="649"/>
                  </a:lnTo>
                  <a:lnTo>
                    <a:pt x="1145" y="665"/>
                  </a:lnTo>
                  <a:lnTo>
                    <a:pt x="1151" y="686"/>
                  </a:lnTo>
                  <a:lnTo>
                    <a:pt x="1151" y="702"/>
                  </a:lnTo>
                  <a:lnTo>
                    <a:pt x="1157" y="718"/>
                  </a:lnTo>
                  <a:lnTo>
                    <a:pt x="1157" y="740"/>
                  </a:lnTo>
                  <a:lnTo>
                    <a:pt x="1157" y="756"/>
                  </a:lnTo>
                  <a:lnTo>
                    <a:pt x="1162" y="772"/>
                  </a:lnTo>
                  <a:lnTo>
                    <a:pt x="1162" y="793"/>
                  </a:lnTo>
                  <a:lnTo>
                    <a:pt x="1162" y="809"/>
                  </a:lnTo>
                  <a:lnTo>
                    <a:pt x="1168" y="825"/>
                  </a:lnTo>
                  <a:lnTo>
                    <a:pt x="1168" y="846"/>
                  </a:lnTo>
                  <a:lnTo>
                    <a:pt x="1168" y="862"/>
                  </a:lnTo>
                  <a:lnTo>
                    <a:pt x="1174" y="878"/>
                  </a:lnTo>
                  <a:lnTo>
                    <a:pt x="1174" y="894"/>
                  </a:lnTo>
                  <a:lnTo>
                    <a:pt x="1174" y="915"/>
                  </a:lnTo>
                  <a:lnTo>
                    <a:pt x="1180" y="931"/>
                  </a:lnTo>
                  <a:lnTo>
                    <a:pt x="1180" y="947"/>
                  </a:lnTo>
                  <a:lnTo>
                    <a:pt x="1185" y="963"/>
                  </a:lnTo>
                  <a:lnTo>
                    <a:pt x="1185" y="979"/>
                  </a:lnTo>
                  <a:lnTo>
                    <a:pt x="1185" y="995"/>
                  </a:lnTo>
                  <a:lnTo>
                    <a:pt x="1191" y="1011"/>
                  </a:lnTo>
                  <a:lnTo>
                    <a:pt x="1191" y="1027"/>
                  </a:lnTo>
                  <a:lnTo>
                    <a:pt x="1191" y="1043"/>
                  </a:lnTo>
                  <a:lnTo>
                    <a:pt x="1197" y="1059"/>
                  </a:lnTo>
                  <a:lnTo>
                    <a:pt x="1197" y="1075"/>
                  </a:lnTo>
                  <a:lnTo>
                    <a:pt x="1197" y="1091"/>
                  </a:lnTo>
                  <a:lnTo>
                    <a:pt x="1202" y="1107"/>
                  </a:lnTo>
                  <a:lnTo>
                    <a:pt x="1202" y="1123"/>
                  </a:lnTo>
                  <a:lnTo>
                    <a:pt x="1208" y="1138"/>
                  </a:lnTo>
                  <a:lnTo>
                    <a:pt x="1208" y="1149"/>
                  </a:lnTo>
                  <a:lnTo>
                    <a:pt x="1208" y="1165"/>
                  </a:lnTo>
                  <a:lnTo>
                    <a:pt x="1214" y="1181"/>
                  </a:lnTo>
                  <a:lnTo>
                    <a:pt x="1214" y="1192"/>
                  </a:lnTo>
                  <a:lnTo>
                    <a:pt x="1214" y="1208"/>
                  </a:lnTo>
                  <a:lnTo>
                    <a:pt x="1219" y="1218"/>
                  </a:lnTo>
                  <a:lnTo>
                    <a:pt x="1219" y="1234"/>
                  </a:lnTo>
                  <a:lnTo>
                    <a:pt x="1219" y="1245"/>
                  </a:lnTo>
                  <a:lnTo>
                    <a:pt x="1225" y="1261"/>
                  </a:lnTo>
                  <a:lnTo>
                    <a:pt x="1225" y="1271"/>
                  </a:lnTo>
                  <a:lnTo>
                    <a:pt x="1231" y="1282"/>
                  </a:lnTo>
                  <a:lnTo>
                    <a:pt x="1231" y="1293"/>
                  </a:lnTo>
                  <a:lnTo>
                    <a:pt x="1231" y="1303"/>
                  </a:lnTo>
                  <a:lnTo>
                    <a:pt x="1236" y="1319"/>
                  </a:lnTo>
                  <a:lnTo>
                    <a:pt x="1236" y="1330"/>
                  </a:lnTo>
                  <a:lnTo>
                    <a:pt x="1236" y="1341"/>
                  </a:lnTo>
                  <a:lnTo>
                    <a:pt x="1242" y="1346"/>
                  </a:lnTo>
                  <a:lnTo>
                    <a:pt x="1242" y="1357"/>
                  </a:lnTo>
                  <a:lnTo>
                    <a:pt x="1242" y="1367"/>
                  </a:lnTo>
                  <a:lnTo>
                    <a:pt x="1248" y="1378"/>
                  </a:lnTo>
                  <a:lnTo>
                    <a:pt x="1248" y="1388"/>
                  </a:lnTo>
                  <a:lnTo>
                    <a:pt x="1248" y="1394"/>
                  </a:lnTo>
                  <a:lnTo>
                    <a:pt x="1253" y="1404"/>
                  </a:lnTo>
                  <a:lnTo>
                    <a:pt x="1253" y="1410"/>
                  </a:lnTo>
                  <a:lnTo>
                    <a:pt x="1259" y="1420"/>
                  </a:lnTo>
                  <a:lnTo>
                    <a:pt x="1259" y="1426"/>
                  </a:lnTo>
                  <a:lnTo>
                    <a:pt x="1259" y="1436"/>
                  </a:lnTo>
                  <a:lnTo>
                    <a:pt x="1265" y="1442"/>
                  </a:lnTo>
                  <a:lnTo>
                    <a:pt x="1265" y="1447"/>
                  </a:lnTo>
                  <a:lnTo>
                    <a:pt x="1265" y="1452"/>
                  </a:lnTo>
                  <a:lnTo>
                    <a:pt x="1270" y="1458"/>
                  </a:lnTo>
                  <a:lnTo>
                    <a:pt x="1270" y="1463"/>
                  </a:lnTo>
                  <a:lnTo>
                    <a:pt x="1270" y="1468"/>
                  </a:lnTo>
                  <a:lnTo>
                    <a:pt x="1276" y="1474"/>
                  </a:lnTo>
                  <a:lnTo>
                    <a:pt x="1276" y="1479"/>
                  </a:lnTo>
                  <a:lnTo>
                    <a:pt x="1282" y="1484"/>
                  </a:lnTo>
                  <a:lnTo>
                    <a:pt x="1282" y="1489"/>
                  </a:lnTo>
                  <a:lnTo>
                    <a:pt x="1287" y="1495"/>
                  </a:lnTo>
                  <a:lnTo>
                    <a:pt x="1287" y="1500"/>
                  </a:lnTo>
                  <a:lnTo>
                    <a:pt x="1293" y="1505"/>
                  </a:lnTo>
                  <a:lnTo>
                    <a:pt x="1299" y="1511"/>
                  </a:lnTo>
                  <a:lnTo>
                    <a:pt x="1304" y="1516"/>
                  </a:lnTo>
                  <a:lnTo>
                    <a:pt x="1310" y="1516"/>
                  </a:lnTo>
                  <a:lnTo>
                    <a:pt x="1316" y="1516"/>
                  </a:lnTo>
                  <a:lnTo>
                    <a:pt x="1321" y="1511"/>
                  </a:lnTo>
                  <a:lnTo>
                    <a:pt x="1327" y="1511"/>
                  </a:lnTo>
                  <a:lnTo>
                    <a:pt x="1333" y="1505"/>
                  </a:lnTo>
                  <a:lnTo>
                    <a:pt x="1338" y="1500"/>
                  </a:lnTo>
                  <a:lnTo>
                    <a:pt x="1338" y="1495"/>
                  </a:lnTo>
                  <a:lnTo>
                    <a:pt x="1344" y="1489"/>
                  </a:lnTo>
                  <a:lnTo>
                    <a:pt x="1350" y="1484"/>
                  </a:lnTo>
                  <a:lnTo>
                    <a:pt x="1350" y="1479"/>
                  </a:lnTo>
                  <a:lnTo>
                    <a:pt x="1355" y="1474"/>
                  </a:lnTo>
                  <a:lnTo>
                    <a:pt x="1355" y="1468"/>
                  </a:lnTo>
                  <a:lnTo>
                    <a:pt x="1361" y="1463"/>
                  </a:lnTo>
                  <a:lnTo>
                    <a:pt x="1361" y="1458"/>
                  </a:lnTo>
                  <a:lnTo>
                    <a:pt x="1367" y="1452"/>
                  </a:lnTo>
                  <a:lnTo>
                    <a:pt x="1367" y="1447"/>
                  </a:lnTo>
                  <a:lnTo>
                    <a:pt x="1367" y="1442"/>
                  </a:lnTo>
                  <a:lnTo>
                    <a:pt x="1372" y="1436"/>
                  </a:lnTo>
                  <a:lnTo>
                    <a:pt x="1372" y="1431"/>
                  </a:lnTo>
                  <a:lnTo>
                    <a:pt x="1378" y="1426"/>
                  </a:lnTo>
                  <a:lnTo>
                    <a:pt x="1378" y="1420"/>
                  </a:lnTo>
                  <a:lnTo>
                    <a:pt x="1384" y="1415"/>
                  </a:lnTo>
                  <a:lnTo>
                    <a:pt x="1384" y="1410"/>
                  </a:lnTo>
                  <a:lnTo>
                    <a:pt x="1384" y="1404"/>
                  </a:lnTo>
                  <a:lnTo>
                    <a:pt x="1389" y="1399"/>
                  </a:lnTo>
                  <a:lnTo>
                    <a:pt x="1389" y="1394"/>
                  </a:lnTo>
                  <a:lnTo>
                    <a:pt x="1389" y="1388"/>
                  </a:lnTo>
                  <a:lnTo>
                    <a:pt x="1395" y="1383"/>
                  </a:lnTo>
                  <a:lnTo>
                    <a:pt x="1395" y="1378"/>
                  </a:lnTo>
                  <a:lnTo>
                    <a:pt x="1401" y="1372"/>
                  </a:lnTo>
                  <a:lnTo>
                    <a:pt x="1401" y="1367"/>
                  </a:lnTo>
                  <a:lnTo>
                    <a:pt x="1406" y="1362"/>
                  </a:lnTo>
                  <a:lnTo>
                    <a:pt x="1406" y="1357"/>
                  </a:lnTo>
                  <a:lnTo>
                    <a:pt x="1406" y="1351"/>
                  </a:lnTo>
                  <a:lnTo>
                    <a:pt x="1412" y="1346"/>
                  </a:lnTo>
                  <a:lnTo>
                    <a:pt x="1412" y="1341"/>
                  </a:lnTo>
                  <a:lnTo>
                    <a:pt x="1418" y="1335"/>
                  </a:lnTo>
                  <a:lnTo>
                    <a:pt x="1418" y="1330"/>
                  </a:lnTo>
                  <a:lnTo>
                    <a:pt x="1418" y="1325"/>
                  </a:lnTo>
                  <a:lnTo>
                    <a:pt x="1423" y="1319"/>
                  </a:lnTo>
                  <a:lnTo>
                    <a:pt x="1423" y="1314"/>
                  </a:lnTo>
                  <a:lnTo>
                    <a:pt x="1429" y="1309"/>
                  </a:lnTo>
                  <a:lnTo>
                    <a:pt x="1429" y="1303"/>
                  </a:lnTo>
                  <a:lnTo>
                    <a:pt x="1435" y="1298"/>
                  </a:lnTo>
                  <a:lnTo>
                    <a:pt x="1435" y="1293"/>
                  </a:lnTo>
                  <a:lnTo>
                    <a:pt x="1440" y="1287"/>
                  </a:lnTo>
                  <a:lnTo>
                    <a:pt x="1440" y="1282"/>
                  </a:lnTo>
                  <a:lnTo>
                    <a:pt x="1446" y="1277"/>
                  </a:lnTo>
                  <a:lnTo>
                    <a:pt x="1446" y="1271"/>
                  </a:lnTo>
                  <a:lnTo>
                    <a:pt x="1452" y="1266"/>
                  </a:lnTo>
                  <a:lnTo>
                    <a:pt x="1457" y="1261"/>
                  </a:lnTo>
                  <a:lnTo>
                    <a:pt x="1457" y="1255"/>
                  </a:lnTo>
                  <a:lnTo>
                    <a:pt x="1463" y="1250"/>
                  </a:lnTo>
                  <a:lnTo>
                    <a:pt x="1469" y="1245"/>
                  </a:lnTo>
                  <a:lnTo>
                    <a:pt x="1469" y="1240"/>
                  </a:lnTo>
                  <a:lnTo>
                    <a:pt x="1474" y="1234"/>
                  </a:lnTo>
                  <a:lnTo>
                    <a:pt x="1480" y="1229"/>
                  </a:lnTo>
                  <a:lnTo>
                    <a:pt x="1486" y="1224"/>
                  </a:lnTo>
                  <a:lnTo>
                    <a:pt x="1491" y="1218"/>
                  </a:lnTo>
                  <a:lnTo>
                    <a:pt x="1497" y="1218"/>
                  </a:lnTo>
                  <a:lnTo>
                    <a:pt x="1503" y="1218"/>
                  </a:lnTo>
                  <a:lnTo>
                    <a:pt x="1508" y="1218"/>
                  </a:lnTo>
                  <a:lnTo>
                    <a:pt x="1514" y="1218"/>
                  </a:lnTo>
                  <a:lnTo>
                    <a:pt x="1520" y="1218"/>
                  </a:lnTo>
                  <a:lnTo>
                    <a:pt x="1525" y="1218"/>
                  </a:lnTo>
                  <a:lnTo>
                    <a:pt x="1531" y="1218"/>
                  </a:lnTo>
                  <a:lnTo>
                    <a:pt x="1537" y="1224"/>
                  </a:lnTo>
                  <a:lnTo>
                    <a:pt x="1542" y="1224"/>
                  </a:lnTo>
                  <a:lnTo>
                    <a:pt x="1548" y="1229"/>
                  </a:lnTo>
                  <a:lnTo>
                    <a:pt x="1554" y="1229"/>
                  </a:lnTo>
                  <a:lnTo>
                    <a:pt x="1559" y="1234"/>
                  </a:lnTo>
                  <a:lnTo>
                    <a:pt x="1565" y="1240"/>
                  </a:lnTo>
                  <a:lnTo>
                    <a:pt x="1571" y="1245"/>
                  </a:lnTo>
                  <a:lnTo>
                    <a:pt x="1576" y="1245"/>
                  </a:lnTo>
                  <a:lnTo>
                    <a:pt x="1582" y="1250"/>
                  </a:lnTo>
                  <a:lnTo>
                    <a:pt x="1588" y="1255"/>
                  </a:lnTo>
                  <a:lnTo>
                    <a:pt x="1593" y="1261"/>
                  </a:lnTo>
                  <a:lnTo>
                    <a:pt x="1599" y="1266"/>
                  </a:lnTo>
                  <a:lnTo>
                    <a:pt x="1605" y="1271"/>
                  </a:lnTo>
                  <a:lnTo>
                    <a:pt x="1610" y="1277"/>
                  </a:lnTo>
                  <a:lnTo>
                    <a:pt x="1616" y="1282"/>
                  </a:lnTo>
                  <a:lnTo>
                    <a:pt x="1622" y="1282"/>
                  </a:lnTo>
                  <a:lnTo>
                    <a:pt x="1627" y="1287"/>
                  </a:lnTo>
                  <a:lnTo>
                    <a:pt x="1633" y="1293"/>
                  </a:lnTo>
                  <a:lnTo>
                    <a:pt x="1639" y="1298"/>
                  </a:lnTo>
                  <a:lnTo>
                    <a:pt x="1644" y="1298"/>
                  </a:lnTo>
                  <a:lnTo>
                    <a:pt x="1650" y="1303"/>
                  </a:lnTo>
                  <a:lnTo>
                    <a:pt x="1656" y="1303"/>
                  </a:lnTo>
                  <a:lnTo>
                    <a:pt x="1661" y="1309"/>
                  </a:lnTo>
                  <a:lnTo>
                    <a:pt x="1667" y="1309"/>
                  </a:lnTo>
                  <a:lnTo>
                    <a:pt x="1673" y="1309"/>
                  </a:lnTo>
                  <a:lnTo>
                    <a:pt x="1678" y="1314"/>
                  </a:lnTo>
                  <a:lnTo>
                    <a:pt x="1684" y="1314"/>
                  </a:lnTo>
                  <a:lnTo>
                    <a:pt x="1690" y="1314"/>
                  </a:lnTo>
                  <a:lnTo>
                    <a:pt x="1695" y="1314"/>
                  </a:lnTo>
                  <a:lnTo>
                    <a:pt x="1701" y="1314"/>
                  </a:lnTo>
                  <a:lnTo>
                    <a:pt x="1707" y="1314"/>
                  </a:lnTo>
                  <a:lnTo>
                    <a:pt x="1712" y="1314"/>
                  </a:lnTo>
                  <a:lnTo>
                    <a:pt x="1718" y="1314"/>
                  </a:lnTo>
                  <a:lnTo>
                    <a:pt x="1724" y="1314"/>
                  </a:lnTo>
                  <a:lnTo>
                    <a:pt x="1729" y="1314"/>
                  </a:lnTo>
                  <a:lnTo>
                    <a:pt x="1735" y="1314"/>
                  </a:lnTo>
                  <a:lnTo>
                    <a:pt x="1741" y="1314"/>
                  </a:lnTo>
                  <a:lnTo>
                    <a:pt x="1746" y="1309"/>
                  </a:lnTo>
                  <a:lnTo>
                    <a:pt x="1752" y="1309"/>
                  </a:lnTo>
                  <a:lnTo>
                    <a:pt x="1758" y="1309"/>
                  </a:lnTo>
                  <a:lnTo>
                    <a:pt x="1763" y="1309"/>
                  </a:lnTo>
                  <a:lnTo>
                    <a:pt x="1769" y="1303"/>
                  </a:lnTo>
                  <a:lnTo>
                    <a:pt x="1775" y="1303"/>
                  </a:lnTo>
                  <a:lnTo>
                    <a:pt x="1780" y="1303"/>
                  </a:lnTo>
                  <a:lnTo>
                    <a:pt x="1786" y="1303"/>
                  </a:lnTo>
                  <a:lnTo>
                    <a:pt x="1792" y="1303"/>
                  </a:lnTo>
                  <a:lnTo>
                    <a:pt x="1797" y="1298"/>
                  </a:lnTo>
                  <a:lnTo>
                    <a:pt x="1803" y="1298"/>
                  </a:lnTo>
                  <a:lnTo>
                    <a:pt x="1809" y="1298"/>
                  </a:lnTo>
                  <a:lnTo>
                    <a:pt x="1815" y="1298"/>
                  </a:lnTo>
                  <a:lnTo>
                    <a:pt x="1820" y="1298"/>
                  </a:lnTo>
                  <a:lnTo>
                    <a:pt x="1826" y="1298"/>
                  </a:lnTo>
                  <a:lnTo>
                    <a:pt x="1832" y="1293"/>
                  </a:lnTo>
                  <a:lnTo>
                    <a:pt x="1837" y="1293"/>
                  </a:lnTo>
                  <a:lnTo>
                    <a:pt x="1843" y="1293"/>
                  </a:lnTo>
                  <a:lnTo>
                    <a:pt x="1849" y="1293"/>
                  </a:lnTo>
                  <a:lnTo>
                    <a:pt x="1854" y="1293"/>
                  </a:lnTo>
                  <a:lnTo>
                    <a:pt x="1860" y="1293"/>
                  </a:lnTo>
                  <a:lnTo>
                    <a:pt x="1866" y="1293"/>
                  </a:lnTo>
                  <a:lnTo>
                    <a:pt x="1871" y="1293"/>
                  </a:lnTo>
                  <a:lnTo>
                    <a:pt x="1877" y="1293"/>
                  </a:lnTo>
                  <a:lnTo>
                    <a:pt x="1883" y="1293"/>
                  </a:lnTo>
                  <a:lnTo>
                    <a:pt x="1888" y="1293"/>
                  </a:lnTo>
                  <a:lnTo>
                    <a:pt x="1894" y="1293"/>
                  </a:lnTo>
                  <a:lnTo>
                    <a:pt x="1900" y="1293"/>
                  </a:lnTo>
                  <a:lnTo>
                    <a:pt x="1905" y="1293"/>
                  </a:lnTo>
                  <a:lnTo>
                    <a:pt x="1911" y="1293"/>
                  </a:lnTo>
                  <a:lnTo>
                    <a:pt x="1917" y="1293"/>
                  </a:lnTo>
                  <a:lnTo>
                    <a:pt x="1922" y="1298"/>
                  </a:lnTo>
                  <a:lnTo>
                    <a:pt x="1928" y="1298"/>
                  </a:lnTo>
                  <a:lnTo>
                    <a:pt x="1934" y="1298"/>
                  </a:lnTo>
                  <a:lnTo>
                    <a:pt x="1939" y="1298"/>
                  </a:lnTo>
                  <a:lnTo>
                    <a:pt x="1945" y="1298"/>
                  </a:lnTo>
                  <a:lnTo>
                    <a:pt x="1951" y="1298"/>
                  </a:lnTo>
                  <a:lnTo>
                    <a:pt x="1956" y="1298"/>
                  </a:lnTo>
                  <a:lnTo>
                    <a:pt x="1962" y="1298"/>
                  </a:lnTo>
                  <a:lnTo>
                    <a:pt x="1968" y="1298"/>
                  </a:lnTo>
                  <a:lnTo>
                    <a:pt x="1973" y="1298"/>
                  </a:lnTo>
                  <a:lnTo>
                    <a:pt x="1979" y="1298"/>
                  </a:lnTo>
                  <a:lnTo>
                    <a:pt x="1985" y="1298"/>
                  </a:lnTo>
                  <a:lnTo>
                    <a:pt x="1990" y="1298"/>
                  </a:lnTo>
                  <a:lnTo>
                    <a:pt x="1996" y="1298"/>
                  </a:lnTo>
                  <a:lnTo>
                    <a:pt x="2002" y="1298"/>
                  </a:lnTo>
                  <a:lnTo>
                    <a:pt x="2007" y="1298"/>
                  </a:lnTo>
                  <a:lnTo>
                    <a:pt x="2013" y="1298"/>
                  </a:lnTo>
                  <a:lnTo>
                    <a:pt x="2019" y="1298"/>
                  </a:lnTo>
                  <a:lnTo>
                    <a:pt x="2024" y="1298"/>
                  </a:lnTo>
                  <a:lnTo>
                    <a:pt x="2030" y="1298"/>
                  </a:lnTo>
                  <a:lnTo>
                    <a:pt x="2036" y="1293"/>
                  </a:lnTo>
                  <a:lnTo>
                    <a:pt x="2041" y="1293"/>
                  </a:lnTo>
                  <a:lnTo>
                    <a:pt x="2047" y="1293"/>
                  </a:lnTo>
                </a:path>
              </a:pathLst>
            </a:custGeom>
            <a:noFill/>
            <a:ln w="254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Line 25">
              <a:extLst>
                <a:ext uri="{FF2B5EF4-FFF2-40B4-BE49-F238E27FC236}">
                  <a16:creationId xmlns:a16="http://schemas.microsoft.com/office/drawing/2014/main" id="{D69DC0C5-62A0-F746-E363-7EB0F782D5DB}"/>
                </a:ext>
              </a:extLst>
            </p:cNvPr>
            <p:cNvSpPr>
              <a:spLocks noChangeShapeType="1"/>
            </p:cNvSpPr>
            <p:nvPr/>
          </p:nvSpPr>
          <p:spPr bwMode="auto">
            <a:xfrm>
              <a:off x="1536" y="0"/>
              <a:ext cx="0" cy="1776"/>
            </a:xfrm>
            <a:prstGeom prst="line">
              <a:avLst/>
            </a:prstGeom>
            <a:noFill/>
            <a:ln w="25400">
              <a:solidFill>
                <a:sysClr val="windowText" lastClr="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Freeform 26">
              <a:extLst>
                <a:ext uri="{FF2B5EF4-FFF2-40B4-BE49-F238E27FC236}">
                  <a16:creationId xmlns:a16="http://schemas.microsoft.com/office/drawing/2014/main" id="{C2630C92-52BF-D959-0AE9-C801B7E6DDC6}"/>
                </a:ext>
              </a:extLst>
            </p:cNvPr>
            <p:cNvSpPr>
              <a:spLocks/>
            </p:cNvSpPr>
            <p:nvPr/>
          </p:nvSpPr>
          <p:spPr bwMode="auto">
            <a:xfrm>
              <a:off x="624" y="144"/>
              <a:ext cx="3120" cy="1536"/>
            </a:xfrm>
            <a:custGeom>
              <a:avLst/>
              <a:gdLst>
                <a:gd name="T0" fmla="*/ 70 w 2047"/>
                <a:gd name="T1" fmla="*/ 1315 h 1516"/>
                <a:gd name="T2" fmla="*/ 148 w 2047"/>
                <a:gd name="T3" fmla="*/ 1315 h 1516"/>
                <a:gd name="T4" fmla="*/ 226 w 2047"/>
                <a:gd name="T5" fmla="*/ 1310 h 1516"/>
                <a:gd name="T6" fmla="*/ 303 w 2047"/>
                <a:gd name="T7" fmla="*/ 1310 h 1516"/>
                <a:gd name="T8" fmla="*/ 381 w 2047"/>
                <a:gd name="T9" fmla="*/ 1315 h 1516"/>
                <a:gd name="T10" fmla="*/ 459 w 2047"/>
                <a:gd name="T11" fmla="*/ 1326 h 1516"/>
                <a:gd name="T12" fmla="*/ 537 w 2047"/>
                <a:gd name="T13" fmla="*/ 1331 h 1516"/>
                <a:gd name="T14" fmla="*/ 614 w 2047"/>
                <a:gd name="T15" fmla="*/ 1315 h 1516"/>
                <a:gd name="T16" fmla="*/ 692 w 2047"/>
                <a:gd name="T17" fmla="*/ 1278 h 1516"/>
                <a:gd name="T18" fmla="*/ 770 w 2047"/>
                <a:gd name="T19" fmla="*/ 1240 h 1516"/>
                <a:gd name="T20" fmla="*/ 847 w 2047"/>
                <a:gd name="T21" fmla="*/ 1234 h 1516"/>
                <a:gd name="T22" fmla="*/ 916 w 2047"/>
                <a:gd name="T23" fmla="*/ 1283 h 1516"/>
                <a:gd name="T24" fmla="*/ 951 w 2047"/>
                <a:gd name="T25" fmla="*/ 1331 h 1516"/>
                <a:gd name="T26" fmla="*/ 986 w 2047"/>
                <a:gd name="T27" fmla="*/ 1380 h 1516"/>
                <a:gd name="T28" fmla="*/ 1020 w 2047"/>
                <a:gd name="T29" fmla="*/ 1429 h 1516"/>
                <a:gd name="T30" fmla="*/ 1055 w 2047"/>
                <a:gd name="T31" fmla="*/ 1477 h 1516"/>
                <a:gd name="T32" fmla="*/ 1097 w 2047"/>
                <a:gd name="T33" fmla="*/ 1525 h 1516"/>
                <a:gd name="T34" fmla="*/ 1168 w 2047"/>
                <a:gd name="T35" fmla="*/ 1515 h 1516"/>
                <a:gd name="T36" fmla="*/ 1201 w 2047"/>
                <a:gd name="T37" fmla="*/ 1466 h 1516"/>
                <a:gd name="T38" fmla="*/ 1227 w 2047"/>
                <a:gd name="T39" fmla="*/ 1396 h 1516"/>
                <a:gd name="T40" fmla="*/ 1253 w 2047"/>
                <a:gd name="T41" fmla="*/ 1299 h 1516"/>
                <a:gd name="T42" fmla="*/ 1279 w 2047"/>
                <a:gd name="T43" fmla="*/ 1180 h 1516"/>
                <a:gd name="T44" fmla="*/ 1314 w 2047"/>
                <a:gd name="T45" fmla="*/ 1041 h 1516"/>
                <a:gd name="T46" fmla="*/ 1340 w 2047"/>
                <a:gd name="T47" fmla="*/ 890 h 1516"/>
                <a:gd name="T48" fmla="*/ 1366 w 2047"/>
                <a:gd name="T49" fmla="*/ 727 h 1516"/>
                <a:gd name="T50" fmla="*/ 1392 w 2047"/>
                <a:gd name="T51" fmla="*/ 571 h 1516"/>
                <a:gd name="T52" fmla="*/ 1427 w 2047"/>
                <a:gd name="T53" fmla="*/ 415 h 1516"/>
                <a:gd name="T54" fmla="*/ 1453 w 2047"/>
                <a:gd name="T55" fmla="*/ 276 h 1516"/>
                <a:gd name="T56" fmla="*/ 1478 w 2047"/>
                <a:gd name="T57" fmla="*/ 162 h 1516"/>
                <a:gd name="T58" fmla="*/ 1504 w 2047"/>
                <a:gd name="T59" fmla="*/ 71 h 1516"/>
                <a:gd name="T60" fmla="*/ 1538 w 2047"/>
                <a:gd name="T61" fmla="*/ 16 h 1516"/>
                <a:gd name="T62" fmla="*/ 1590 w 2047"/>
                <a:gd name="T63" fmla="*/ 22 h 1516"/>
                <a:gd name="T64" fmla="*/ 1625 w 2047"/>
                <a:gd name="T65" fmla="*/ 81 h 1516"/>
                <a:gd name="T66" fmla="*/ 1651 w 2047"/>
                <a:gd name="T67" fmla="*/ 173 h 1516"/>
                <a:gd name="T68" fmla="*/ 1677 w 2047"/>
                <a:gd name="T69" fmla="*/ 292 h 1516"/>
                <a:gd name="T70" fmla="*/ 1703 w 2047"/>
                <a:gd name="T71" fmla="*/ 432 h 1516"/>
                <a:gd name="T72" fmla="*/ 1738 w 2047"/>
                <a:gd name="T73" fmla="*/ 588 h 1516"/>
                <a:gd name="T74" fmla="*/ 1763 w 2047"/>
                <a:gd name="T75" fmla="*/ 750 h 1516"/>
                <a:gd name="T76" fmla="*/ 1789 w 2047"/>
                <a:gd name="T77" fmla="*/ 906 h 1516"/>
                <a:gd name="T78" fmla="*/ 1815 w 2047"/>
                <a:gd name="T79" fmla="*/ 1057 h 1516"/>
                <a:gd name="T80" fmla="*/ 1850 w 2047"/>
                <a:gd name="T81" fmla="*/ 1197 h 1516"/>
                <a:gd name="T82" fmla="*/ 1876 w 2047"/>
                <a:gd name="T83" fmla="*/ 1310 h 1516"/>
                <a:gd name="T84" fmla="*/ 1902 w 2047"/>
                <a:gd name="T85" fmla="*/ 1406 h 1516"/>
                <a:gd name="T86" fmla="*/ 1928 w 2047"/>
                <a:gd name="T87" fmla="*/ 1471 h 1516"/>
                <a:gd name="T88" fmla="*/ 1962 w 2047"/>
                <a:gd name="T89" fmla="*/ 1520 h 1516"/>
                <a:gd name="T90" fmla="*/ 2039 w 2047"/>
                <a:gd name="T91" fmla="*/ 1520 h 1516"/>
                <a:gd name="T92" fmla="*/ 2084 w 2047"/>
                <a:gd name="T93" fmla="*/ 1471 h 1516"/>
                <a:gd name="T94" fmla="*/ 2109 w 2047"/>
                <a:gd name="T95" fmla="*/ 1423 h 1516"/>
                <a:gd name="T96" fmla="*/ 2143 w 2047"/>
                <a:gd name="T97" fmla="*/ 1375 h 1516"/>
                <a:gd name="T98" fmla="*/ 2178 w 2047"/>
                <a:gd name="T99" fmla="*/ 1326 h 1516"/>
                <a:gd name="T100" fmla="*/ 2221 w 2047"/>
                <a:gd name="T101" fmla="*/ 1278 h 1516"/>
                <a:gd name="T102" fmla="*/ 2282 w 2047"/>
                <a:gd name="T103" fmla="*/ 1234 h 1516"/>
                <a:gd name="T104" fmla="*/ 2359 w 2047"/>
                <a:gd name="T105" fmla="*/ 1245 h 1516"/>
                <a:gd name="T106" fmla="*/ 2437 w 2047"/>
                <a:gd name="T107" fmla="*/ 1283 h 1516"/>
                <a:gd name="T108" fmla="*/ 2515 w 2047"/>
                <a:gd name="T109" fmla="*/ 1320 h 1516"/>
                <a:gd name="T110" fmla="*/ 2593 w 2047"/>
                <a:gd name="T111" fmla="*/ 1331 h 1516"/>
                <a:gd name="T112" fmla="*/ 2670 w 2047"/>
                <a:gd name="T113" fmla="*/ 1326 h 1516"/>
                <a:gd name="T114" fmla="*/ 2748 w 2047"/>
                <a:gd name="T115" fmla="*/ 1315 h 1516"/>
                <a:gd name="T116" fmla="*/ 2826 w 2047"/>
                <a:gd name="T117" fmla="*/ 1310 h 1516"/>
                <a:gd name="T118" fmla="*/ 2904 w 2047"/>
                <a:gd name="T119" fmla="*/ 1310 h 1516"/>
                <a:gd name="T120" fmla="*/ 2981 w 2047"/>
                <a:gd name="T121" fmla="*/ 1315 h 1516"/>
                <a:gd name="T122" fmla="*/ 3059 w 2047"/>
                <a:gd name="T123" fmla="*/ 1315 h 15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1516">
                  <a:moveTo>
                    <a:pt x="0" y="1293"/>
                  </a:moveTo>
                  <a:lnTo>
                    <a:pt x="6" y="1293"/>
                  </a:lnTo>
                  <a:lnTo>
                    <a:pt x="12" y="1293"/>
                  </a:lnTo>
                  <a:lnTo>
                    <a:pt x="17" y="1298"/>
                  </a:lnTo>
                  <a:lnTo>
                    <a:pt x="23" y="1298"/>
                  </a:lnTo>
                  <a:lnTo>
                    <a:pt x="29" y="1298"/>
                  </a:lnTo>
                  <a:lnTo>
                    <a:pt x="34" y="1298"/>
                  </a:lnTo>
                  <a:lnTo>
                    <a:pt x="40" y="1298"/>
                  </a:lnTo>
                  <a:lnTo>
                    <a:pt x="46" y="1298"/>
                  </a:lnTo>
                  <a:lnTo>
                    <a:pt x="51" y="1298"/>
                  </a:lnTo>
                  <a:lnTo>
                    <a:pt x="57" y="1298"/>
                  </a:lnTo>
                  <a:lnTo>
                    <a:pt x="63" y="1298"/>
                  </a:lnTo>
                  <a:lnTo>
                    <a:pt x="68" y="1298"/>
                  </a:lnTo>
                  <a:lnTo>
                    <a:pt x="74" y="1298"/>
                  </a:lnTo>
                  <a:lnTo>
                    <a:pt x="80" y="1298"/>
                  </a:lnTo>
                  <a:lnTo>
                    <a:pt x="85" y="1298"/>
                  </a:lnTo>
                  <a:lnTo>
                    <a:pt x="91" y="1298"/>
                  </a:lnTo>
                  <a:lnTo>
                    <a:pt x="97" y="1298"/>
                  </a:lnTo>
                  <a:lnTo>
                    <a:pt x="102" y="1298"/>
                  </a:lnTo>
                  <a:lnTo>
                    <a:pt x="108" y="1298"/>
                  </a:lnTo>
                  <a:lnTo>
                    <a:pt x="114" y="1298"/>
                  </a:lnTo>
                  <a:lnTo>
                    <a:pt x="119" y="1298"/>
                  </a:lnTo>
                  <a:lnTo>
                    <a:pt x="125" y="1298"/>
                  </a:lnTo>
                  <a:lnTo>
                    <a:pt x="131" y="1293"/>
                  </a:lnTo>
                  <a:lnTo>
                    <a:pt x="136" y="1293"/>
                  </a:lnTo>
                  <a:lnTo>
                    <a:pt x="142" y="1293"/>
                  </a:lnTo>
                  <a:lnTo>
                    <a:pt x="148" y="1293"/>
                  </a:lnTo>
                  <a:lnTo>
                    <a:pt x="153" y="1293"/>
                  </a:lnTo>
                  <a:lnTo>
                    <a:pt x="159" y="1293"/>
                  </a:lnTo>
                  <a:lnTo>
                    <a:pt x="165" y="1293"/>
                  </a:lnTo>
                  <a:lnTo>
                    <a:pt x="170" y="1293"/>
                  </a:lnTo>
                  <a:lnTo>
                    <a:pt x="176" y="1293"/>
                  </a:lnTo>
                  <a:lnTo>
                    <a:pt x="182" y="1293"/>
                  </a:lnTo>
                  <a:lnTo>
                    <a:pt x="187" y="1293"/>
                  </a:lnTo>
                  <a:lnTo>
                    <a:pt x="193" y="1293"/>
                  </a:lnTo>
                  <a:lnTo>
                    <a:pt x="199" y="1293"/>
                  </a:lnTo>
                  <a:lnTo>
                    <a:pt x="204" y="1293"/>
                  </a:lnTo>
                  <a:lnTo>
                    <a:pt x="210" y="1293"/>
                  </a:lnTo>
                  <a:lnTo>
                    <a:pt x="216" y="1293"/>
                  </a:lnTo>
                  <a:lnTo>
                    <a:pt x="221" y="1298"/>
                  </a:lnTo>
                  <a:lnTo>
                    <a:pt x="227" y="1298"/>
                  </a:lnTo>
                  <a:lnTo>
                    <a:pt x="233" y="1298"/>
                  </a:lnTo>
                  <a:lnTo>
                    <a:pt x="238" y="1298"/>
                  </a:lnTo>
                  <a:lnTo>
                    <a:pt x="244" y="1298"/>
                  </a:lnTo>
                  <a:lnTo>
                    <a:pt x="250" y="1298"/>
                  </a:lnTo>
                  <a:lnTo>
                    <a:pt x="255" y="1303"/>
                  </a:lnTo>
                  <a:lnTo>
                    <a:pt x="261" y="1303"/>
                  </a:lnTo>
                  <a:lnTo>
                    <a:pt x="267" y="1303"/>
                  </a:lnTo>
                  <a:lnTo>
                    <a:pt x="272" y="1303"/>
                  </a:lnTo>
                  <a:lnTo>
                    <a:pt x="278" y="1309"/>
                  </a:lnTo>
                  <a:lnTo>
                    <a:pt x="284" y="1309"/>
                  </a:lnTo>
                  <a:lnTo>
                    <a:pt x="289" y="1309"/>
                  </a:lnTo>
                  <a:lnTo>
                    <a:pt x="295" y="1309"/>
                  </a:lnTo>
                  <a:lnTo>
                    <a:pt x="301" y="1309"/>
                  </a:lnTo>
                  <a:lnTo>
                    <a:pt x="306" y="1314"/>
                  </a:lnTo>
                  <a:lnTo>
                    <a:pt x="312" y="1314"/>
                  </a:lnTo>
                  <a:lnTo>
                    <a:pt x="318" y="1314"/>
                  </a:lnTo>
                  <a:lnTo>
                    <a:pt x="323" y="1314"/>
                  </a:lnTo>
                  <a:lnTo>
                    <a:pt x="329" y="1314"/>
                  </a:lnTo>
                  <a:lnTo>
                    <a:pt x="335" y="1314"/>
                  </a:lnTo>
                  <a:lnTo>
                    <a:pt x="340" y="1314"/>
                  </a:lnTo>
                  <a:lnTo>
                    <a:pt x="346" y="1314"/>
                  </a:lnTo>
                  <a:lnTo>
                    <a:pt x="352" y="1314"/>
                  </a:lnTo>
                  <a:lnTo>
                    <a:pt x="357" y="1314"/>
                  </a:lnTo>
                  <a:lnTo>
                    <a:pt x="363" y="1314"/>
                  </a:lnTo>
                  <a:lnTo>
                    <a:pt x="369" y="1314"/>
                  </a:lnTo>
                  <a:lnTo>
                    <a:pt x="374" y="1309"/>
                  </a:lnTo>
                  <a:lnTo>
                    <a:pt x="380" y="1309"/>
                  </a:lnTo>
                  <a:lnTo>
                    <a:pt x="386" y="1309"/>
                  </a:lnTo>
                  <a:lnTo>
                    <a:pt x="391" y="1303"/>
                  </a:lnTo>
                  <a:lnTo>
                    <a:pt x="397" y="1303"/>
                  </a:lnTo>
                  <a:lnTo>
                    <a:pt x="403" y="1298"/>
                  </a:lnTo>
                  <a:lnTo>
                    <a:pt x="408" y="1298"/>
                  </a:lnTo>
                  <a:lnTo>
                    <a:pt x="414" y="1293"/>
                  </a:lnTo>
                  <a:lnTo>
                    <a:pt x="420" y="1287"/>
                  </a:lnTo>
                  <a:lnTo>
                    <a:pt x="425" y="1282"/>
                  </a:lnTo>
                  <a:lnTo>
                    <a:pt x="431" y="1277"/>
                  </a:lnTo>
                  <a:lnTo>
                    <a:pt x="437" y="1277"/>
                  </a:lnTo>
                  <a:lnTo>
                    <a:pt x="442" y="1271"/>
                  </a:lnTo>
                  <a:lnTo>
                    <a:pt x="448" y="1266"/>
                  </a:lnTo>
                  <a:lnTo>
                    <a:pt x="454" y="1261"/>
                  </a:lnTo>
                  <a:lnTo>
                    <a:pt x="459" y="1255"/>
                  </a:lnTo>
                  <a:lnTo>
                    <a:pt x="465" y="1250"/>
                  </a:lnTo>
                  <a:lnTo>
                    <a:pt x="471" y="1245"/>
                  </a:lnTo>
                  <a:lnTo>
                    <a:pt x="476" y="1240"/>
                  </a:lnTo>
                  <a:lnTo>
                    <a:pt x="482" y="1240"/>
                  </a:lnTo>
                  <a:lnTo>
                    <a:pt x="488" y="1234"/>
                  </a:lnTo>
                  <a:lnTo>
                    <a:pt x="493" y="1229"/>
                  </a:lnTo>
                  <a:lnTo>
                    <a:pt x="499" y="1229"/>
                  </a:lnTo>
                  <a:lnTo>
                    <a:pt x="505" y="1224"/>
                  </a:lnTo>
                  <a:lnTo>
                    <a:pt x="510" y="1224"/>
                  </a:lnTo>
                  <a:lnTo>
                    <a:pt x="516" y="1218"/>
                  </a:lnTo>
                  <a:lnTo>
                    <a:pt x="522" y="1218"/>
                  </a:lnTo>
                  <a:lnTo>
                    <a:pt x="527" y="1218"/>
                  </a:lnTo>
                  <a:lnTo>
                    <a:pt x="533" y="1218"/>
                  </a:lnTo>
                  <a:lnTo>
                    <a:pt x="539" y="1218"/>
                  </a:lnTo>
                  <a:lnTo>
                    <a:pt x="545" y="1218"/>
                  </a:lnTo>
                  <a:lnTo>
                    <a:pt x="550" y="1218"/>
                  </a:lnTo>
                  <a:lnTo>
                    <a:pt x="556" y="1218"/>
                  </a:lnTo>
                  <a:lnTo>
                    <a:pt x="562" y="1224"/>
                  </a:lnTo>
                  <a:lnTo>
                    <a:pt x="567" y="1229"/>
                  </a:lnTo>
                  <a:lnTo>
                    <a:pt x="573" y="1234"/>
                  </a:lnTo>
                  <a:lnTo>
                    <a:pt x="579" y="1240"/>
                  </a:lnTo>
                  <a:lnTo>
                    <a:pt x="584" y="1245"/>
                  </a:lnTo>
                  <a:lnTo>
                    <a:pt x="590" y="1250"/>
                  </a:lnTo>
                  <a:lnTo>
                    <a:pt x="596" y="1255"/>
                  </a:lnTo>
                  <a:lnTo>
                    <a:pt x="596" y="1261"/>
                  </a:lnTo>
                  <a:lnTo>
                    <a:pt x="601" y="1266"/>
                  </a:lnTo>
                  <a:lnTo>
                    <a:pt x="601" y="1271"/>
                  </a:lnTo>
                  <a:lnTo>
                    <a:pt x="607" y="1277"/>
                  </a:lnTo>
                  <a:lnTo>
                    <a:pt x="613" y="1282"/>
                  </a:lnTo>
                  <a:lnTo>
                    <a:pt x="613" y="1287"/>
                  </a:lnTo>
                  <a:lnTo>
                    <a:pt x="618" y="1293"/>
                  </a:lnTo>
                  <a:lnTo>
                    <a:pt x="618" y="1298"/>
                  </a:lnTo>
                  <a:lnTo>
                    <a:pt x="618" y="1303"/>
                  </a:lnTo>
                  <a:lnTo>
                    <a:pt x="624" y="1309"/>
                  </a:lnTo>
                  <a:lnTo>
                    <a:pt x="624" y="1314"/>
                  </a:lnTo>
                  <a:lnTo>
                    <a:pt x="630" y="1319"/>
                  </a:lnTo>
                  <a:lnTo>
                    <a:pt x="630" y="1325"/>
                  </a:lnTo>
                  <a:lnTo>
                    <a:pt x="630" y="1330"/>
                  </a:lnTo>
                  <a:lnTo>
                    <a:pt x="635" y="1335"/>
                  </a:lnTo>
                  <a:lnTo>
                    <a:pt x="641" y="1341"/>
                  </a:lnTo>
                  <a:lnTo>
                    <a:pt x="641" y="1346"/>
                  </a:lnTo>
                  <a:lnTo>
                    <a:pt x="641" y="1351"/>
                  </a:lnTo>
                  <a:lnTo>
                    <a:pt x="647" y="1357"/>
                  </a:lnTo>
                  <a:lnTo>
                    <a:pt x="647" y="1362"/>
                  </a:lnTo>
                  <a:lnTo>
                    <a:pt x="647" y="1367"/>
                  </a:lnTo>
                  <a:lnTo>
                    <a:pt x="652" y="1372"/>
                  </a:lnTo>
                  <a:lnTo>
                    <a:pt x="652" y="1378"/>
                  </a:lnTo>
                  <a:lnTo>
                    <a:pt x="658" y="1383"/>
                  </a:lnTo>
                  <a:lnTo>
                    <a:pt x="658" y="1388"/>
                  </a:lnTo>
                  <a:lnTo>
                    <a:pt x="664" y="1394"/>
                  </a:lnTo>
                  <a:lnTo>
                    <a:pt x="664" y="1399"/>
                  </a:lnTo>
                  <a:lnTo>
                    <a:pt x="664" y="1404"/>
                  </a:lnTo>
                  <a:lnTo>
                    <a:pt x="669" y="1410"/>
                  </a:lnTo>
                  <a:lnTo>
                    <a:pt x="669" y="1415"/>
                  </a:lnTo>
                  <a:lnTo>
                    <a:pt x="669" y="1420"/>
                  </a:lnTo>
                  <a:lnTo>
                    <a:pt x="675" y="1426"/>
                  </a:lnTo>
                  <a:lnTo>
                    <a:pt x="675" y="1431"/>
                  </a:lnTo>
                  <a:lnTo>
                    <a:pt x="681" y="1436"/>
                  </a:lnTo>
                  <a:lnTo>
                    <a:pt x="681" y="1442"/>
                  </a:lnTo>
                  <a:lnTo>
                    <a:pt x="686" y="1447"/>
                  </a:lnTo>
                  <a:lnTo>
                    <a:pt x="686" y="1452"/>
                  </a:lnTo>
                  <a:lnTo>
                    <a:pt x="692" y="1458"/>
                  </a:lnTo>
                  <a:lnTo>
                    <a:pt x="692" y="1463"/>
                  </a:lnTo>
                  <a:lnTo>
                    <a:pt x="692" y="1468"/>
                  </a:lnTo>
                  <a:lnTo>
                    <a:pt x="698" y="1474"/>
                  </a:lnTo>
                  <a:lnTo>
                    <a:pt x="698" y="1479"/>
                  </a:lnTo>
                  <a:lnTo>
                    <a:pt x="703" y="1484"/>
                  </a:lnTo>
                  <a:lnTo>
                    <a:pt x="709" y="1489"/>
                  </a:lnTo>
                  <a:lnTo>
                    <a:pt x="715" y="1495"/>
                  </a:lnTo>
                  <a:lnTo>
                    <a:pt x="715" y="1500"/>
                  </a:lnTo>
                  <a:lnTo>
                    <a:pt x="720" y="1505"/>
                  </a:lnTo>
                  <a:lnTo>
                    <a:pt x="726" y="1511"/>
                  </a:lnTo>
                  <a:lnTo>
                    <a:pt x="732" y="1516"/>
                  </a:lnTo>
                  <a:lnTo>
                    <a:pt x="737" y="1516"/>
                  </a:lnTo>
                  <a:lnTo>
                    <a:pt x="743" y="1516"/>
                  </a:lnTo>
                  <a:lnTo>
                    <a:pt x="749" y="1511"/>
                  </a:lnTo>
                  <a:lnTo>
                    <a:pt x="754" y="1511"/>
                  </a:lnTo>
                  <a:lnTo>
                    <a:pt x="760" y="1505"/>
                  </a:lnTo>
                  <a:lnTo>
                    <a:pt x="766" y="1500"/>
                  </a:lnTo>
                  <a:lnTo>
                    <a:pt x="766" y="1495"/>
                  </a:lnTo>
                  <a:lnTo>
                    <a:pt x="771" y="1489"/>
                  </a:lnTo>
                  <a:lnTo>
                    <a:pt x="771" y="1484"/>
                  </a:lnTo>
                  <a:lnTo>
                    <a:pt x="771" y="1479"/>
                  </a:lnTo>
                  <a:lnTo>
                    <a:pt x="777" y="1474"/>
                  </a:lnTo>
                  <a:lnTo>
                    <a:pt x="777" y="1468"/>
                  </a:lnTo>
                  <a:lnTo>
                    <a:pt x="777" y="1463"/>
                  </a:lnTo>
                  <a:lnTo>
                    <a:pt x="783" y="1458"/>
                  </a:lnTo>
                  <a:lnTo>
                    <a:pt x="783" y="1452"/>
                  </a:lnTo>
                  <a:lnTo>
                    <a:pt x="788" y="1447"/>
                  </a:lnTo>
                  <a:lnTo>
                    <a:pt x="788" y="1442"/>
                  </a:lnTo>
                  <a:lnTo>
                    <a:pt x="788" y="1436"/>
                  </a:lnTo>
                  <a:lnTo>
                    <a:pt x="794" y="1426"/>
                  </a:lnTo>
                  <a:lnTo>
                    <a:pt x="794" y="1420"/>
                  </a:lnTo>
                  <a:lnTo>
                    <a:pt x="794" y="1410"/>
                  </a:lnTo>
                  <a:lnTo>
                    <a:pt x="800" y="1404"/>
                  </a:lnTo>
                  <a:lnTo>
                    <a:pt x="800" y="1394"/>
                  </a:lnTo>
                  <a:lnTo>
                    <a:pt x="800" y="1388"/>
                  </a:lnTo>
                  <a:lnTo>
                    <a:pt x="805" y="1378"/>
                  </a:lnTo>
                  <a:lnTo>
                    <a:pt x="805" y="1367"/>
                  </a:lnTo>
                  <a:lnTo>
                    <a:pt x="811" y="1357"/>
                  </a:lnTo>
                  <a:lnTo>
                    <a:pt x="811" y="1346"/>
                  </a:lnTo>
                  <a:lnTo>
                    <a:pt x="811" y="1341"/>
                  </a:lnTo>
                  <a:lnTo>
                    <a:pt x="817" y="1330"/>
                  </a:lnTo>
                  <a:lnTo>
                    <a:pt x="817" y="1319"/>
                  </a:lnTo>
                  <a:lnTo>
                    <a:pt x="817" y="1303"/>
                  </a:lnTo>
                  <a:lnTo>
                    <a:pt x="822" y="1293"/>
                  </a:lnTo>
                  <a:lnTo>
                    <a:pt x="822" y="1282"/>
                  </a:lnTo>
                  <a:lnTo>
                    <a:pt x="822" y="1271"/>
                  </a:lnTo>
                  <a:lnTo>
                    <a:pt x="828" y="1261"/>
                  </a:lnTo>
                  <a:lnTo>
                    <a:pt x="828" y="1245"/>
                  </a:lnTo>
                  <a:lnTo>
                    <a:pt x="828" y="1234"/>
                  </a:lnTo>
                  <a:lnTo>
                    <a:pt x="834" y="1218"/>
                  </a:lnTo>
                  <a:lnTo>
                    <a:pt x="834" y="1208"/>
                  </a:lnTo>
                  <a:lnTo>
                    <a:pt x="839" y="1192"/>
                  </a:lnTo>
                  <a:lnTo>
                    <a:pt x="839" y="1181"/>
                  </a:lnTo>
                  <a:lnTo>
                    <a:pt x="839" y="1165"/>
                  </a:lnTo>
                  <a:lnTo>
                    <a:pt x="845" y="1149"/>
                  </a:lnTo>
                  <a:lnTo>
                    <a:pt x="845" y="1138"/>
                  </a:lnTo>
                  <a:lnTo>
                    <a:pt x="845" y="1123"/>
                  </a:lnTo>
                  <a:lnTo>
                    <a:pt x="851" y="1107"/>
                  </a:lnTo>
                  <a:lnTo>
                    <a:pt x="851" y="1091"/>
                  </a:lnTo>
                  <a:lnTo>
                    <a:pt x="851" y="1075"/>
                  </a:lnTo>
                  <a:lnTo>
                    <a:pt x="856" y="1059"/>
                  </a:lnTo>
                  <a:lnTo>
                    <a:pt x="856" y="1043"/>
                  </a:lnTo>
                  <a:lnTo>
                    <a:pt x="862" y="1027"/>
                  </a:lnTo>
                  <a:lnTo>
                    <a:pt x="862" y="1011"/>
                  </a:lnTo>
                  <a:lnTo>
                    <a:pt x="862" y="995"/>
                  </a:lnTo>
                  <a:lnTo>
                    <a:pt x="868" y="979"/>
                  </a:lnTo>
                  <a:lnTo>
                    <a:pt x="868" y="963"/>
                  </a:lnTo>
                  <a:lnTo>
                    <a:pt x="868" y="947"/>
                  </a:lnTo>
                  <a:lnTo>
                    <a:pt x="873" y="931"/>
                  </a:lnTo>
                  <a:lnTo>
                    <a:pt x="873" y="915"/>
                  </a:lnTo>
                  <a:lnTo>
                    <a:pt x="873" y="894"/>
                  </a:lnTo>
                  <a:lnTo>
                    <a:pt x="879" y="878"/>
                  </a:lnTo>
                  <a:lnTo>
                    <a:pt x="879" y="862"/>
                  </a:lnTo>
                  <a:lnTo>
                    <a:pt x="885" y="846"/>
                  </a:lnTo>
                  <a:lnTo>
                    <a:pt x="885" y="825"/>
                  </a:lnTo>
                  <a:lnTo>
                    <a:pt x="885" y="809"/>
                  </a:lnTo>
                  <a:lnTo>
                    <a:pt x="890" y="793"/>
                  </a:lnTo>
                  <a:lnTo>
                    <a:pt x="890" y="772"/>
                  </a:lnTo>
                  <a:lnTo>
                    <a:pt x="890" y="756"/>
                  </a:lnTo>
                  <a:lnTo>
                    <a:pt x="896" y="740"/>
                  </a:lnTo>
                  <a:lnTo>
                    <a:pt x="896" y="718"/>
                  </a:lnTo>
                  <a:lnTo>
                    <a:pt x="896" y="702"/>
                  </a:lnTo>
                  <a:lnTo>
                    <a:pt x="902" y="686"/>
                  </a:lnTo>
                  <a:lnTo>
                    <a:pt x="902" y="665"/>
                  </a:lnTo>
                  <a:lnTo>
                    <a:pt x="902" y="649"/>
                  </a:lnTo>
                  <a:lnTo>
                    <a:pt x="907" y="633"/>
                  </a:lnTo>
                  <a:lnTo>
                    <a:pt x="907" y="612"/>
                  </a:lnTo>
                  <a:lnTo>
                    <a:pt x="913" y="596"/>
                  </a:lnTo>
                  <a:lnTo>
                    <a:pt x="913" y="580"/>
                  </a:lnTo>
                  <a:lnTo>
                    <a:pt x="913" y="564"/>
                  </a:lnTo>
                  <a:lnTo>
                    <a:pt x="919" y="543"/>
                  </a:lnTo>
                  <a:lnTo>
                    <a:pt x="919" y="527"/>
                  </a:lnTo>
                  <a:lnTo>
                    <a:pt x="919" y="511"/>
                  </a:lnTo>
                  <a:lnTo>
                    <a:pt x="924" y="495"/>
                  </a:lnTo>
                  <a:lnTo>
                    <a:pt x="924" y="474"/>
                  </a:lnTo>
                  <a:lnTo>
                    <a:pt x="924" y="458"/>
                  </a:lnTo>
                  <a:lnTo>
                    <a:pt x="930" y="442"/>
                  </a:lnTo>
                  <a:lnTo>
                    <a:pt x="930" y="426"/>
                  </a:lnTo>
                  <a:lnTo>
                    <a:pt x="936" y="410"/>
                  </a:lnTo>
                  <a:lnTo>
                    <a:pt x="936" y="394"/>
                  </a:lnTo>
                  <a:lnTo>
                    <a:pt x="936" y="378"/>
                  </a:lnTo>
                  <a:lnTo>
                    <a:pt x="941" y="362"/>
                  </a:lnTo>
                  <a:lnTo>
                    <a:pt x="941" y="346"/>
                  </a:lnTo>
                  <a:lnTo>
                    <a:pt x="941" y="330"/>
                  </a:lnTo>
                  <a:lnTo>
                    <a:pt x="947" y="314"/>
                  </a:lnTo>
                  <a:lnTo>
                    <a:pt x="947" y="304"/>
                  </a:lnTo>
                  <a:lnTo>
                    <a:pt x="947" y="288"/>
                  </a:lnTo>
                  <a:lnTo>
                    <a:pt x="953" y="272"/>
                  </a:lnTo>
                  <a:lnTo>
                    <a:pt x="953" y="261"/>
                  </a:lnTo>
                  <a:lnTo>
                    <a:pt x="958" y="245"/>
                  </a:lnTo>
                  <a:lnTo>
                    <a:pt x="958" y="234"/>
                  </a:lnTo>
                  <a:lnTo>
                    <a:pt x="958" y="218"/>
                  </a:lnTo>
                  <a:lnTo>
                    <a:pt x="964" y="208"/>
                  </a:lnTo>
                  <a:lnTo>
                    <a:pt x="964" y="192"/>
                  </a:lnTo>
                  <a:lnTo>
                    <a:pt x="964" y="181"/>
                  </a:lnTo>
                  <a:lnTo>
                    <a:pt x="970" y="171"/>
                  </a:lnTo>
                  <a:lnTo>
                    <a:pt x="970" y="160"/>
                  </a:lnTo>
                  <a:lnTo>
                    <a:pt x="970" y="149"/>
                  </a:lnTo>
                  <a:lnTo>
                    <a:pt x="975" y="139"/>
                  </a:lnTo>
                  <a:lnTo>
                    <a:pt x="975" y="128"/>
                  </a:lnTo>
                  <a:lnTo>
                    <a:pt x="975" y="117"/>
                  </a:lnTo>
                  <a:lnTo>
                    <a:pt x="981" y="107"/>
                  </a:lnTo>
                  <a:lnTo>
                    <a:pt x="981" y="96"/>
                  </a:lnTo>
                  <a:lnTo>
                    <a:pt x="987" y="86"/>
                  </a:lnTo>
                  <a:lnTo>
                    <a:pt x="987" y="80"/>
                  </a:lnTo>
                  <a:lnTo>
                    <a:pt x="987" y="70"/>
                  </a:lnTo>
                  <a:lnTo>
                    <a:pt x="992" y="64"/>
                  </a:lnTo>
                  <a:lnTo>
                    <a:pt x="992" y="59"/>
                  </a:lnTo>
                  <a:lnTo>
                    <a:pt x="992" y="48"/>
                  </a:lnTo>
                  <a:lnTo>
                    <a:pt x="998" y="43"/>
                  </a:lnTo>
                  <a:lnTo>
                    <a:pt x="998" y="38"/>
                  </a:lnTo>
                  <a:lnTo>
                    <a:pt x="998" y="32"/>
                  </a:lnTo>
                  <a:lnTo>
                    <a:pt x="1004" y="27"/>
                  </a:lnTo>
                  <a:lnTo>
                    <a:pt x="1004" y="22"/>
                  </a:lnTo>
                  <a:lnTo>
                    <a:pt x="1009" y="16"/>
                  </a:lnTo>
                  <a:lnTo>
                    <a:pt x="1009" y="11"/>
                  </a:lnTo>
                  <a:lnTo>
                    <a:pt x="1015" y="6"/>
                  </a:lnTo>
                  <a:lnTo>
                    <a:pt x="1021" y="0"/>
                  </a:lnTo>
                  <a:lnTo>
                    <a:pt x="1026" y="0"/>
                  </a:lnTo>
                  <a:lnTo>
                    <a:pt x="1032" y="0"/>
                  </a:lnTo>
                  <a:lnTo>
                    <a:pt x="1038" y="6"/>
                  </a:lnTo>
                  <a:lnTo>
                    <a:pt x="1043" y="11"/>
                  </a:lnTo>
                  <a:lnTo>
                    <a:pt x="1043" y="16"/>
                  </a:lnTo>
                  <a:lnTo>
                    <a:pt x="1043" y="22"/>
                  </a:lnTo>
                  <a:lnTo>
                    <a:pt x="1049" y="27"/>
                  </a:lnTo>
                  <a:lnTo>
                    <a:pt x="1049" y="32"/>
                  </a:lnTo>
                  <a:lnTo>
                    <a:pt x="1049" y="38"/>
                  </a:lnTo>
                  <a:lnTo>
                    <a:pt x="1055" y="43"/>
                  </a:lnTo>
                  <a:lnTo>
                    <a:pt x="1055" y="48"/>
                  </a:lnTo>
                  <a:lnTo>
                    <a:pt x="1060" y="59"/>
                  </a:lnTo>
                  <a:lnTo>
                    <a:pt x="1060" y="64"/>
                  </a:lnTo>
                  <a:lnTo>
                    <a:pt x="1060" y="70"/>
                  </a:lnTo>
                  <a:lnTo>
                    <a:pt x="1066" y="80"/>
                  </a:lnTo>
                  <a:lnTo>
                    <a:pt x="1066" y="86"/>
                  </a:lnTo>
                  <a:lnTo>
                    <a:pt x="1066" y="96"/>
                  </a:lnTo>
                  <a:lnTo>
                    <a:pt x="1072" y="107"/>
                  </a:lnTo>
                  <a:lnTo>
                    <a:pt x="1072" y="117"/>
                  </a:lnTo>
                  <a:lnTo>
                    <a:pt x="1072" y="128"/>
                  </a:lnTo>
                  <a:lnTo>
                    <a:pt x="1077" y="139"/>
                  </a:lnTo>
                  <a:lnTo>
                    <a:pt x="1077" y="149"/>
                  </a:lnTo>
                  <a:lnTo>
                    <a:pt x="1083" y="160"/>
                  </a:lnTo>
                  <a:lnTo>
                    <a:pt x="1083" y="171"/>
                  </a:lnTo>
                  <a:lnTo>
                    <a:pt x="1083" y="181"/>
                  </a:lnTo>
                  <a:lnTo>
                    <a:pt x="1089" y="192"/>
                  </a:lnTo>
                  <a:lnTo>
                    <a:pt x="1089" y="208"/>
                  </a:lnTo>
                  <a:lnTo>
                    <a:pt x="1089" y="218"/>
                  </a:lnTo>
                  <a:lnTo>
                    <a:pt x="1094" y="234"/>
                  </a:lnTo>
                  <a:lnTo>
                    <a:pt x="1094" y="245"/>
                  </a:lnTo>
                  <a:lnTo>
                    <a:pt x="1094" y="261"/>
                  </a:lnTo>
                  <a:lnTo>
                    <a:pt x="1100" y="272"/>
                  </a:lnTo>
                  <a:lnTo>
                    <a:pt x="1100" y="288"/>
                  </a:lnTo>
                  <a:lnTo>
                    <a:pt x="1100" y="304"/>
                  </a:lnTo>
                  <a:lnTo>
                    <a:pt x="1106" y="314"/>
                  </a:lnTo>
                  <a:lnTo>
                    <a:pt x="1106" y="330"/>
                  </a:lnTo>
                  <a:lnTo>
                    <a:pt x="1111" y="346"/>
                  </a:lnTo>
                  <a:lnTo>
                    <a:pt x="1111" y="362"/>
                  </a:lnTo>
                  <a:lnTo>
                    <a:pt x="1111" y="378"/>
                  </a:lnTo>
                  <a:lnTo>
                    <a:pt x="1117" y="394"/>
                  </a:lnTo>
                  <a:lnTo>
                    <a:pt x="1117" y="410"/>
                  </a:lnTo>
                  <a:lnTo>
                    <a:pt x="1117" y="426"/>
                  </a:lnTo>
                  <a:lnTo>
                    <a:pt x="1123" y="442"/>
                  </a:lnTo>
                  <a:lnTo>
                    <a:pt x="1123" y="458"/>
                  </a:lnTo>
                  <a:lnTo>
                    <a:pt x="1123" y="474"/>
                  </a:lnTo>
                  <a:lnTo>
                    <a:pt x="1128" y="495"/>
                  </a:lnTo>
                  <a:lnTo>
                    <a:pt x="1128" y="511"/>
                  </a:lnTo>
                  <a:lnTo>
                    <a:pt x="1134" y="527"/>
                  </a:lnTo>
                  <a:lnTo>
                    <a:pt x="1134" y="543"/>
                  </a:lnTo>
                  <a:lnTo>
                    <a:pt x="1134" y="564"/>
                  </a:lnTo>
                  <a:lnTo>
                    <a:pt x="1140" y="580"/>
                  </a:lnTo>
                  <a:lnTo>
                    <a:pt x="1140" y="596"/>
                  </a:lnTo>
                  <a:lnTo>
                    <a:pt x="1140" y="612"/>
                  </a:lnTo>
                  <a:lnTo>
                    <a:pt x="1145" y="633"/>
                  </a:lnTo>
                  <a:lnTo>
                    <a:pt x="1145" y="649"/>
                  </a:lnTo>
                  <a:lnTo>
                    <a:pt x="1145" y="665"/>
                  </a:lnTo>
                  <a:lnTo>
                    <a:pt x="1151" y="686"/>
                  </a:lnTo>
                  <a:lnTo>
                    <a:pt x="1151" y="702"/>
                  </a:lnTo>
                  <a:lnTo>
                    <a:pt x="1157" y="718"/>
                  </a:lnTo>
                  <a:lnTo>
                    <a:pt x="1157" y="740"/>
                  </a:lnTo>
                  <a:lnTo>
                    <a:pt x="1157" y="756"/>
                  </a:lnTo>
                  <a:lnTo>
                    <a:pt x="1162" y="772"/>
                  </a:lnTo>
                  <a:lnTo>
                    <a:pt x="1162" y="793"/>
                  </a:lnTo>
                  <a:lnTo>
                    <a:pt x="1162" y="809"/>
                  </a:lnTo>
                  <a:lnTo>
                    <a:pt x="1168" y="825"/>
                  </a:lnTo>
                  <a:lnTo>
                    <a:pt x="1168" y="846"/>
                  </a:lnTo>
                  <a:lnTo>
                    <a:pt x="1168" y="862"/>
                  </a:lnTo>
                  <a:lnTo>
                    <a:pt x="1174" y="878"/>
                  </a:lnTo>
                  <a:lnTo>
                    <a:pt x="1174" y="894"/>
                  </a:lnTo>
                  <a:lnTo>
                    <a:pt x="1174" y="915"/>
                  </a:lnTo>
                  <a:lnTo>
                    <a:pt x="1180" y="931"/>
                  </a:lnTo>
                  <a:lnTo>
                    <a:pt x="1180" y="947"/>
                  </a:lnTo>
                  <a:lnTo>
                    <a:pt x="1185" y="963"/>
                  </a:lnTo>
                  <a:lnTo>
                    <a:pt x="1185" y="979"/>
                  </a:lnTo>
                  <a:lnTo>
                    <a:pt x="1185" y="995"/>
                  </a:lnTo>
                  <a:lnTo>
                    <a:pt x="1191" y="1011"/>
                  </a:lnTo>
                  <a:lnTo>
                    <a:pt x="1191" y="1027"/>
                  </a:lnTo>
                  <a:lnTo>
                    <a:pt x="1191" y="1043"/>
                  </a:lnTo>
                  <a:lnTo>
                    <a:pt x="1197" y="1059"/>
                  </a:lnTo>
                  <a:lnTo>
                    <a:pt x="1197" y="1075"/>
                  </a:lnTo>
                  <a:lnTo>
                    <a:pt x="1197" y="1091"/>
                  </a:lnTo>
                  <a:lnTo>
                    <a:pt x="1202" y="1107"/>
                  </a:lnTo>
                  <a:lnTo>
                    <a:pt x="1202" y="1123"/>
                  </a:lnTo>
                  <a:lnTo>
                    <a:pt x="1208" y="1138"/>
                  </a:lnTo>
                  <a:lnTo>
                    <a:pt x="1208" y="1149"/>
                  </a:lnTo>
                  <a:lnTo>
                    <a:pt x="1208" y="1165"/>
                  </a:lnTo>
                  <a:lnTo>
                    <a:pt x="1214" y="1181"/>
                  </a:lnTo>
                  <a:lnTo>
                    <a:pt x="1214" y="1192"/>
                  </a:lnTo>
                  <a:lnTo>
                    <a:pt x="1214" y="1208"/>
                  </a:lnTo>
                  <a:lnTo>
                    <a:pt x="1219" y="1218"/>
                  </a:lnTo>
                  <a:lnTo>
                    <a:pt x="1219" y="1234"/>
                  </a:lnTo>
                  <a:lnTo>
                    <a:pt x="1219" y="1245"/>
                  </a:lnTo>
                  <a:lnTo>
                    <a:pt x="1225" y="1261"/>
                  </a:lnTo>
                  <a:lnTo>
                    <a:pt x="1225" y="1271"/>
                  </a:lnTo>
                  <a:lnTo>
                    <a:pt x="1231" y="1282"/>
                  </a:lnTo>
                  <a:lnTo>
                    <a:pt x="1231" y="1293"/>
                  </a:lnTo>
                  <a:lnTo>
                    <a:pt x="1231" y="1303"/>
                  </a:lnTo>
                  <a:lnTo>
                    <a:pt x="1236" y="1319"/>
                  </a:lnTo>
                  <a:lnTo>
                    <a:pt x="1236" y="1330"/>
                  </a:lnTo>
                  <a:lnTo>
                    <a:pt x="1236" y="1341"/>
                  </a:lnTo>
                  <a:lnTo>
                    <a:pt x="1242" y="1346"/>
                  </a:lnTo>
                  <a:lnTo>
                    <a:pt x="1242" y="1357"/>
                  </a:lnTo>
                  <a:lnTo>
                    <a:pt x="1242" y="1367"/>
                  </a:lnTo>
                  <a:lnTo>
                    <a:pt x="1248" y="1378"/>
                  </a:lnTo>
                  <a:lnTo>
                    <a:pt x="1248" y="1388"/>
                  </a:lnTo>
                  <a:lnTo>
                    <a:pt x="1248" y="1394"/>
                  </a:lnTo>
                  <a:lnTo>
                    <a:pt x="1253" y="1404"/>
                  </a:lnTo>
                  <a:lnTo>
                    <a:pt x="1253" y="1410"/>
                  </a:lnTo>
                  <a:lnTo>
                    <a:pt x="1259" y="1420"/>
                  </a:lnTo>
                  <a:lnTo>
                    <a:pt x="1259" y="1426"/>
                  </a:lnTo>
                  <a:lnTo>
                    <a:pt x="1259" y="1436"/>
                  </a:lnTo>
                  <a:lnTo>
                    <a:pt x="1265" y="1442"/>
                  </a:lnTo>
                  <a:lnTo>
                    <a:pt x="1265" y="1447"/>
                  </a:lnTo>
                  <a:lnTo>
                    <a:pt x="1265" y="1452"/>
                  </a:lnTo>
                  <a:lnTo>
                    <a:pt x="1270" y="1458"/>
                  </a:lnTo>
                  <a:lnTo>
                    <a:pt x="1270" y="1463"/>
                  </a:lnTo>
                  <a:lnTo>
                    <a:pt x="1270" y="1468"/>
                  </a:lnTo>
                  <a:lnTo>
                    <a:pt x="1276" y="1474"/>
                  </a:lnTo>
                  <a:lnTo>
                    <a:pt x="1276" y="1479"/>
                  </a:lnTo>
                  <a:lnTo>
                    <a:pt x="1282" y="1484"/>
                  </a:lnTo>
                  <a:lnTo>
                    <a:pt x="1282" y="1489"/>
                  </a:lnTo>
                  <a:lnTo>
                    <a:pt x="1287" y="1495"/>
                  </a:lnTo>
                  <a:lnTo>
                    <a:pt x="1287" y="1500"/>
                  </a:lnTo>
                  <a:lnTo>
                    <a:pt x="1293" y="1505"/>
                  </a:lnTo>
                  <a:lnTo>
                    <a:pt x="1299" y="1511"/>
                  </a:lnTo>
                  <a:lnTo>
                    <a:pt x="1304" y="1516"/>
                  </a:lnTo>
                  <a:lnTo>
                    <a:pt x="1310" y="1516"/>
                  </a:lnTo>
                  <a:lnTo>
                    <a:pt x="1316" y="1516"/>
                  </a:lnTo>
                  <a:lnTo>
                    <a:pt x="1321" y="1511"/>
                  </a:lnTo>
                  <a:lnTo>
                    <a:pt x="1327" y="1511"/>
                  </a:lnTo>
                  <a:lnTo>
                    <a:pt x="1333" y="1505"/>
                  </a:lnTo>
                  <a:lnTo>
                    <a:pt x="1338" y="1500"/>
                  </a:lnTo>
                  <a:lnTo>
                    <a:pt x="1338" y="1495"/>
                  </a:lnTo>
                  <a:lnTo>
                    <a:pt x="1344" y="1489"/>
                  </a:lnTo>
                  <a:lnTo>
                    <a:pt x="1350" y="1484"/>
                  </a:lnTo>
                  <a:lnTo>
                    <a:pt x="1350" y="1479"/>
                  </a:lnTo>
                  <a:lnTo>
                    <a:pt x="1355" y="1474"/>
                  </a:lnTo>
                  <a:lnTo>
                    <a:pt x="1355" y="1468"/>
                  </a:lnTo>
                  <a:lnTo>
                    <a:pt x="1361" y="1463"/>
                  </a:lnTo>
                  <a:lnTo>
                    <a:pt x="1361" y="1458"/>
                  </a:lnTo>
                  <a:lnTo>
                    <a:pt x="1367" y="1452"/>
                  </a:lnTo>
                  <a:lnTo>
                    <a:pt x="1367" y="1447"/>
                  </a:lnTo>
                  <a:lnTo>
                    <a:pt x="1367" y="1442"/>
                  </a:lnTo>
                  <a:lnTo>
                    <a:pt x="1372" y="1436"/>
                  </a:lnTo>
                  <a:lnTo>
                    <a:pt x="1372" y="1431"/>
                  </a:lnTo>
                  <a:lnTo>
                    <a:pt x="1378" y="1426"/>
                  </a:lnTo>
                  <a:lnTo>
                    <a:pt x="1378" y="1420"/>
                  </a:lnTo>
                  <a:lnTo>
                    <a:pt x="1384" y="1415"/>
                  </a:lnTo>
                  <a:lnTo>
                    <a:pt x="1384" y="1410"/>
                  </a:lnTo>
                  <a:lnTo>
                    <a:pt x="1384" y="1404"/>
                  </a:lnTo>
                  <a:lnTo>
                    <a:pt x="1389" y="1399"/>
                  </a:lnTo>
                  <a:lnTo>
                    <a:pt x="1389" y="1394"/>
                  </a:lnTo>
                  <a:lnTo>
                    <a:pt x="1389" y="1388"/>
                  </a:lnTo>
                  <a:lnTo>
                    <a:pt x="1395" y="1383"/>
                  </a:lnTo>
                  <a:lnTo>
                    <a:pt x="1395" y="1378"/>
                  </a:lnTo>
                  <a:lnTo>
                    <a:pt x="1401" y="1372"/>
                  </a:lnTo>
                  <a:lnTo>
                    <a:pt x="1401" y="1367"/>
                  </a:lnTo>
                  <a:lnTo>
                    <a:pt x="1406" y="1362"/>
                  </a:lnTo>
                  <a:lnTo>
                    <a:pt x="1406" y="1357"/>
                  </a:lnTo>
                  <a:lnTo>
                    <a:pt x="1406" y="1351"/>
                  </a:lnTo>
                  <a:lnTo>
                    <a:pt x="1412" y="1346"/>
                  </a:lnTo>
                  <a:lnTo>
                    <a:pt x="1412" y="1341"/>
                  </a:lnTo>
                  <a:lnTo>
                    <a:pt x="1418" y="1335"/>
                  </a:lnTo>
                  <a:lnTo>
                    <a:pt x="1418" y="1330"/>
                  </a:lnTo>
                  <a:lnTo>
                    <a:pt x="1418" y="1325"/>
                  </a:lnTo>
                  <a:lnTo>
                    <a:pt x="1423" y="1319"/>
                  </a:lnTo>
                  <a:lnTo>
                    <a:pt x="1423" y="1314"/>
                  </a:lnTo>
                  <a:lnTo>
                    <a:pt x="1429" y="1309"/>
                  </a:lnTo>
                  <a:lnTo>
                    <a:pt x="1429" y="1303"/>
                  </a:lnTo>
                  <a:lnTo>
                    <a:pt x="1435" y="1298"/>
                  </a:lnTo>
                  <a:lnTo>
                    <a:pt x="1435" y="1293"/>
                  </a:lnTo>
                  <a:lnTo>
                    <a:pt x="1440" y="1287"/>
                  </a:lnTo>
                  <a:lnTo>
                    <a:pt x="1440" y="1282"/>
                  </a:lnTo>
                  <a:lnTo>
                    <a:pt x="1446" y="1277"/>
                  </a:lnTo>
                  <a:lnTo>
                    <a:pt x="1446" y="1271"/>
                  </a:lnTo>
                  <a:lnTo>
                    <a:pt x="1452" y="1266"/>
                  </a:lnTo>
                  <a:lnTo>
                    <a:pt x="1457" y="1261"/>
                  </a:lnTo>
                  <a:lnTo>
                    <a:pt x="1457" y="1255"/>
                  </a:lnTo>
                  <a:lnTo>
                    <a:pt x="1463" y="1250"/>
                  </a:lnTo>
                  <a:lnTo>
                    <a:pt x="1469" y="1245"/>
                  </a:lnTo>
                  <a:lnTo>
                    <a:pt x="1469" y="1240"/>
                  </a:lnTo>
                  <a:lnTo>
                    <a:pt x="1474" y="1234"/>
                  </a:lnTo>
                  <a:lnTo>
                    <a:pt x="1480" y="1229"/>
                  </a:lnTo>
                  <a:lnTo>
                    <a:pt x="1486" y="1224"/>
                  </a:lnTo>
                  <a:lnTo>
                    <a:pt x="1491" y="1218"/>
                  </a:lnTo>
                  <a:lnTo>
                    <a:pt x="1497" y="1218"/>
                  </a:lnTo>
                  <a:lnTo>
                    <a:pt x="1503" y="1218"/>
                  </a:lnTo>
                  <a:lnTo>
                    <a:pt x="1508" y="1218"/>
                  </a:lnTo>
                  <a:lnTo>
                    <a:pt x="1514" y="1218"/>
                  </a:lnTo>
                  <a:lnTo>
                    <a:pt x="1520" y="1218"/>
                  </a:lnTo>
                  <a:lnTo>
                    <a:pt x="1525" y="1218"/>
                  </a:lnTo>
                  <a:lnTo>
                    <a:pt x="1531" y="1218"/>
                  </a:lnTo>
                  <a:lnTo>
                    <a:pt x="1537" y="1224"/>
                  </a:lnTo>
                  <a:lnTo>
                    <a:pt x="1542" y="1224"/>
                  </a:lnTo>
                  <a:lnTo>
                    <a:pt x="1548" y="1229"/>
                  </a:lnTo>
                  <a:lnTo>
                    <a:pt x="1554" y="1229"/>
                  </a:lnTo>
                  <a:lnTo>
                    <a:pt x="1559" y="1234"/>
                  </a:lnTo>
                  <a:lnTo>
                    <a:pt x="1565" y="1240"/>
                  </a:lnTo>
                  <a:lnTo>
                    <a:pt x="1571" y="1245"/>
                  </a:lnTo>
                  <a:lnTo>
                    <a:pt x="1576" y="1245"/>
                  </a:lnTo>
                  <a:lnTo>
                    <a:pt x="1582" y="1250"/>
                  </a:lnTo>
                  <a:lnTo>
                    <a:pt x="1588" y="1255"/>
                  </a:lnTo>
                  <a:lnTo>
                    <a:pt x="1593" y="1261"/>
                  </a:lnTo>
                  <a:lnTo>
                    <a:pt x="1599" y="1266"/>
                  </a:lnTo>
                  <a:lnTo>
                    <a:pt x="1605" y="1271"/>
                  </a:lnTo>
                  <a:lnTo>
                    <a:pt x="1610" y="1277"/>
                  </a:lnTo>
                  <a:lnTo>
                    <a:pt x="1616" y="1282"/>
                  </a:lnTo>
                  <a:lnTo>
                    <a:pt x="1622" y="1282"/>
                  </a:lnTo>
                  <a:lnTo>
                    <a:pt x="1627" y="1287"/>
                  </a:lnTo>
                  <a:lnTo>
                    <a:pt x="1633" y="1293"/>
                  </a:lnTo>
                  <a:lnTo>
                    <a:pt x="1639" y="1298"/>
                  </a:lnTo>
                  <a:lnTo>
                    <a:pt x="1644" y="1298"/>
                  </a:lnTo>
                  <a:lnTo>
                    <a:pt x="1650" y="1303"/>
                  </a:lnTo>
                  <a:lnTo>
                    <a:pt x="1656" y="1303"/>
                  </a:lnTo>
                  <a:lnTo>
                    <a:pt x="1661" y="1309"/>
                  </a:lnTo>
                  <a:lnTo>
                    <a:pt x="1667" y="1309"/>
                  </a:lnTo>
                  <a:lnTo>
                    <a:pt x="1673" y="1309"/>
                  </a:lnTo>
                  <a:lnTo>
                    <a:pt x="1678" y="1314"/>
                  </a:lnTo>
                  <a:lnTo>
                    <a:pt x="1684" y="1314"/>
                  </a:lnTo>
                  <a:lnTo>
                    <a:pt x="1690" y="1314"/>
                  </a:lnTo>
                  <a:lnTo>
                    <a:pt x="1695" y="1314"/>
                  </a:lnTo>
                  <a:lnTo>
                    <a:pt x="1701" y="1314"/>
                  </a:lnTo>
                  <a:lnTo>
                    <a:pt x="1707" y="1314"/>
                  </a:lnTo>
                  <a:lnTo>
                    <a:pt x="1712" y="1314"/>
                  </a:lnTo>
                  <a:lnTo>
                    <a:pt x="1718" y="1314"/>
                  </a:lnTo>
                  <a:lnTo>
                    <a:pt x="1724" y="1314"/>
                  </a:lnTo>
                  <a:lnTo>
                    <a:pt x="1729" y="1314"/>
                  </a:lnTo>
                  <a:lnTo>
                    <a:pt x="1735" y="1314"/>
                  </a:lnTo>
                  <a:lnTo>
                    <a:pt x="1741" y="1314"/>
                  </a:lnTo>
                  <a:lnTo>
                    <a:pt x="1746" y="1309"/>
                  </a:lnTo>
                  <a:lnTo>
                    <a:pt x="1752" y="1309"/>
                  </a:lnTo>
                  <a:lnTo>
                    <a:pt x="1758" y="1309"/>
                  </a:lnTo>
                  <a:lnTo>
                    <a:pt x="1763" y="1309"/>
                  </a:lnTo>
                  <a:lnTo>
                    <a:pt x="1769" y="1303"/>
                  </a:lnTo>
                  <a:lnTo>
                    <a:pt x="1775" y="1303"/>
                  </a:lnTo>
                  <a:lnTo>
                    <a:pt x="1780" y="1303"/>
                  </a:lnTo>
                  <a:lnTo>
                    <a:pt x="1786" y="1303"/>
                  </a:lnTo>
                  <a:lnTo>
                    <a:pt x="1792" y="1303"/>
                  </a:lnTo>
                  <a:lnTo>
                    <a:pt x="1797" y="1298"/>
                  </a:lnTo>
                  <a:lnTo>
                    <a:pt x="1803" y="1298"/>
                  </a:lnTo>
                  <a:lnTo>
                    <a:pt x="1809" y="1298"/>
                  </a:lnTo>
                  <a:lnTo>
                    <a:pt x="1815" y="1298"/>
                  </a:lnTo>
                  <a:lnTo>
                    <a:pt x="1820" y="1298"/>
                  </a:lnTo>
                  <a:lnTo>
                    <a:pt x="1826" y="1298"/>
                  </a:lnTo>
                  <a:lnTo>
                    <a:pt x="1832" y="1293"/>
                  </a:lnTo>
                  <a:lnTo>
                    <a:pt x="1837" y="1293"/>
                  </a:lnTo>
                  <a:lnTo>
                    <a:pt x="1843" y="1293"/>
                  </a:lnTo>
                  <a:lnTo>
                    <a:pt x="1849" y="1293"/>
                  </a:lnTo>
                  <a:lnTo>
                    <a:pt x="1854" y="1293"/>
                  </a:lnTo>
                  <a:lnTo>
                    <a:pt x="1860" y="1293"/>
                  </a:lnTo>
                  <a:lnTo>
                    <a:pt x="1866" y="1293"/>
                  </a:lnTo>
                  <a:lnTo>
                    <a:pt x="1871" y="1293"/>
                  </a:lnTo>
                  <a:lnTo>
                    <a:pt x="1877" y="1293"/>
                  </a:lnTo>
                  <a:lnTo>
                    <a:pt x="1883" y="1293"/>
                  </a:lnTo>
                  <a:lnTo>
                    <a:pt x="1888" y="1293"/>
                  </a:lnTo>
                  <a:lnTo>
                    <a:pt x="1894" y="1293"/>
                  </a:lnTo>
                  <a:lnTo>
                    <a:pt x="1900" y="1293"/>
                  </a:lnTo>
                  <a:lnTo>
                    <a:pt x="1905" y="1293"/>
                  </a:lnTo>
                  <a:lnTo>
                    <a:pt x="1911" y="1293"/>
                  </a:lnTo>
                  <a:lnTo>
                    <a:pt x="1917" y="1293"/>
                  </a:lnTo>
                  <a:lnTo>
                    <a:pt x="1922" y="1298"/>
                  </a:lnTo>
                  <a:lnTo>
                    <a:pt x="1928" y="1298"/>
                  </a:lnTo>
                  <a:lnTo>
                    <a:pt x="1934" y="1298"/>
                  </a:lnTo>
                  <a:lnTo>
                    <a:pt x="1939" y="1298"/>
                  </a:lnTo>
                  <a:lnTo>
                    <a:pt x="1945" y="1298"/>
                  </a:lnTo>
                  <a:lnTo>
                    <a:pt x="1951" y="1298"/>
                  </a:lnTo>
                  <a:lnTo>
                    <a:pt x="1956" y="1298"/>
                  </a:lnTo>
                  <a:lnTo>
                    <a:pt x="1962" y="1298"/>
                  </a:lnTo>
                  <a:lnTo>
                    <a:pt x="1968" y="1298"/>
                  </a:lnTo>
                  <a:lnTo>
                    <a:pt x="1973" y="1298"/>
                  </a:lnTo>
                  <a:lnTo>
                    <a:pt x="1979" y="1298"/>
                  </a:lnTo>
                  <a:lnTo>
                    <a:pt x="1985" y="1298"/>
                  </a:lnTo>
                  <a:lnTo>
                    <a:pt x="1990" y="1298"/>
                  </a:lnTo>
                  <a:lnTo>
                    <a:pt x="1996" y="1298"/>
                  </a:lnTo>
                  <a:lnTo>
                    <a:pt x="2002" y="1298"/>
                  </a:lnTo>
                  <a:lnTo>
                    <a:pt x="2007" y="1298"/>
                  </a:lnTo>
                  <a:lnTo>
                    <a:pt x="2013" y="1298"/>
                  </a:lnTo>
                  <a:lnTo>
                    <a:pt x="2019" y="1298"/>
                  </a:lnTo>
                  <a:lnTo>
                    <a:pt x="2024" y="1298"/>
                  </a:lnTo>
                  <a:lnTo>
                    <a:pt x="2030" y="1298"/>
                  </a:lnTo>
                  <a:lnTo>
                    <a:pt x="2036" y="1293"/>
                  </a:lnTo>
                  <a:lnTo>
                    <a:pt x="2041" y="1293"/>
                  </a:lnTo>
                  <a:lnTo>
                    <a:pt x="2047" y="1293"/>
                  </a:lnTo>
                </a:path>
              </a:pathLst>
            </a:custGeom>
            <a:noFill/>
            <a:ln w="25400">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27">
              <a:extLst>
                <a:ext uri="{FF2B5EF4-FFF2-40B4-BE49-F238E27FC236}">
                  <a16:creationId xmlns:a16="http://schemas.microsoft.com/office/drawing/2014/main" id="{1AC33D0D-FFBD-A344-A5EA-8257FB0BB7CC}"/>
                </a:ext>
              </a:extLst>
            </p:cNvPr>
            <p:cNvSpPr>
              <a:spLocks/>
            </p:cNvSpPr>
            <p:nvPr/>
          </p:nvSpPr>
          <p:spPr bwMode="auto">
            <a:xfrm>
              <a:off x="912" y="144"/>
              <a:ext cx="3120" cy="1536"/>
            </a:xfrm>
            <a:custGeom>
              <a:avLst/>
              <a:gdLst>
                <a:gd name="T0" fmla="*/ 70 w 2047"/>
                <a:gd name="T1" fmla="*/ 1315 h 1516"/>
                <a:gd name="T2" fmla="*/ 148 w 2047"/>
                <a:gd name="T3" fmla="*/ 1315 h 1516"/>
                <a:gd name="T4" fmla="*/ 226 w 2047"/>
                <a:gd name="T5" fmla="*/ 1310 h 1516"/>
                <a:gd name="T6" fmla="*/ 303 w 2047"/>
                <a:gd name="T7" fmla="*/ 1310 h 1516"/>
                <a:gd name="T8" fmla="*/ 381 w 2047"/>
                <a:gd name="T9" fmla="*/ 1315 h 1516"/>
                <a:gd name="T10" fmla="*/ 459 w 2047"/>
                <a:gd name="T11" fmla="*/ 1326 h 1516"/>
                <a:gd name="T12" fmla="*/ 537 w 2047"/>
                <a:gd name="T13" fmla="*/ 1331 h 1516"/>
                <a:gd name="T14" fmla="*/ 614 w 2047"/>
                <a:gd name="T15" fmla="*/ 1315 h 1516"/>
                <a:gd name="T16" fmla="*/ 692 w 2047"/>
                <a:gd name="T17" fmla="*/ 1278 h 1516"/>
                <a:gd name="T18" fmla="*/ 770 w 2047"/>
                <a:gd name="T19" fmla="*/ 1240 h 1516"/>
                <a:gd name="T20" fmla="*/ 847 w 2047"/>
                <a:gd name="T21" fmla="*/ 1234 h 1516"/>
                <a:gd name="T22" fmla="*/ 916 w 2047"/>
                <a:gd name="T23" fmla="*/ 1283 h 1516"/>
                <a:gd name="T24" fmla="*/ 951 w 2047"/>
                <a:gd name="T25" fmla="*/ 1331 h 1516"/>
                <a:gd name="T26" fmla="*/ 986 w 2047"/>
                <a:gd name="T27" fmla="*/ 1380 h 1516"/>
                <a:gd name="T28" fmla="*/ 1020 w 2047"/>
                <a:gd name="T29" fmla="*/ 1429 h 1516"/>
                <a:gd name="T30" fmla="*/ 1055 w 2047"/>
                <a:gd name="T31" fmla="*/ 1477 h 1516"/>
                <a:gd name="T32" fmla="*/ 1097 w 2047"/>
                <a:gd name="T33" fmla="*/ 1525 h 1516"/>
                <a:gd name="T34" fmla="*/ 1168 w 2047"/>
                <a:gd name="T35" fmla="*/ 1515 h 1516"/>
                <a:gd name="T36" fmla="*/ 1201 w 2047"/>
                <a:gd name="T37" fmla="*/ 1466 h 1516"/>
                <a:gd name="T38" fmla="*/ 1227 w 2047"/>
                <a:gd name="T39" fmla="*/ 1396 h 1516"/>
                <a:gd name="T40" fmla="*/ 1253 w 2047"/>
                <a:gd name="T41" fmla="*/ 1299 h 1516"/>
                <a:gd name="T42" fmla="*/ 1279 w 2047"/>
                <a:gd name="T43" fmla="*/ 1180 h 1516"/>
                <a:gd name="T44" fmla="*/ 1314 w 2047"/>
                <a:gd name="T45" fmla="*/ 1041 h 1516"/>
                <a:gd name="T46" fmla="*/ 1340 w 2047"/>
                <a:gd name="T47" fmla="*/ 890 h 1516"/>
                <a:gd name="T48" fmla="*/ 1366 w 2047"/>
                <a:gd name="T49" fmla="*/ 727 h 1516"/>
                <a:gd name="T50" fmla="*/ 1392 w 2047"/>
                <a:gd name="T51" fmla="*/ 571 h 1516"/>
                <a:gd name="T52" fmla="*/ 1427 w 2047"/>
                <a:gd name="T53" fmla="*/ 415 h 1516"/>
                <a:gd name="T54" fmla="*/ 1453 w 2047"/>
                <a:gd name="T55" fmla="*/ 276 h 1516"/>
                <a:gd name="T56" fmla="*/ 1478 w 2047"/>
                <a:gd name="T57" fmla="*/ 162 h 1516"/>
                <a:gd name="T58" fmla="*/ 1504 w 2047"/>
                <a:gd name="T59" fmla="*/ 71 h 1516"/>
                <a:gd name="T60" fmla="*/ 1538 w 2047"/>
                <a:gd name="T61" fmla="*/ 16 h 1516"/>
                <a:gd name="T62" fmla="*/ 1590 w 2047"/>
                <a:gd name="T63" fmla="*/ 22 h 1516"/>
                <a:gd name="T64" fmla="*/ 1625 w 2047"/>
                <a:gd name="T65" fmla="*/ 81 h 1516"/>
                <a:gd name="T66" fmla="*/ 1651 w 2047"/>
                <a:gd name="T67" fmla="*/ 173 h 1516"/>
                <a:gd name="T68" fmla="*/ 1677 w 2047"/>
                <a:gd name="T69" fmla="*/ 292 h 1516"/>
                <a:gd name="T70" fmla="*/ 1703 w 2047"/>
                <a:gd name="T71" fmla="*/ 432 h 1516"/>
                <a:gd name="T72" fmla="*/ 1738 w 2047"/>
                <a:gd name="T73" fmla="*/ 588 h 1516"/>
                <a:gd name="T74" fmla="*/ 1763 w 2047"/>
                <a:gd name="T75" fmla="*/ 750 h 1516"/>
                <a:gd name="T76" fmla="*/ 1789 w 2047"/>
                <a:gd name="T77" fmla="*/ 906 h 1516"/>
                <a:gd name="T78" fmla="*/ 1815 w 2047"/>
                <a:gd name="T79" fmla="*/ 1057 h 1516"/>
                <a:gd name="T80" fmla="*/ 1850 w 2047"/>
                <a:gd name="T81" fmla="*/ 1197 h 1516"/>
                <a:gd name="T82" fmla="*/ 1876 w 2047"/>
                <a:gd name="T83" fmla="*/ 1310 h 1516"/>
                <a:gd name="T84" fmla="*/ 1902 w 2047"/>
                <a:gd name="T85" fmla="*/ 1406 h 1516"/>
                <a:gd name="T86" fmla="*/ 1928 w 2047"/>
                <a:gd name="T87" fmla="*/ 1471 h 1516"/>
                <a:gd name="T88" fmla="*/ 1962 w 2047"/>
                <a:gd name="T89" fmla="*/ 1520 h 1516"/>
                <a:gd name="T90" fmla="*/ 2039 w 2047"/>
                <a:gd name="T91" fmla="*/ 1520 h 1516"/>
                <a:gd name="T92" fmla="*/ 2084 w 2047"/>
                <a:gd name="T93" fmla="*/ 1471 h 1516"/>
                <a:gd name="T94" fmla="*/ 2109 w 2047"/>
                <a:gd name="T95" fmla="*/ 1423 h 1516"/>
                <a:gd name="T96" fmla="*/ 2143 w 2047"/>
                <a:gd name="T97" fmla="*/ 1375 h 1516"/>
                <a:gd name="T98" fmla="*/ 2178 w 2047"/>
                <a:gd name="T99" fmla="*/ 1326 h 1516"/>
                <a:gd name="T100" fmla="*/ 2221 w 2047"/>
                <a:gd name="T101" fmla="*/ 1278 h 1516"/>
                <a:gd name="T102" fmla="*/ 2282 w 2047"/>
                <a:gd name="T103" fmla="*/ 1234 h 1516"/>
                <a:gd name="T104" fmla="*/ 2359 w 2047"/>
                <a:gd name="T105" fmla="*/ 1245 h 1516"/>
                <a:gd name="T106" fmla="*/ 2437 w 2047"/>
                <a:gd name="T107" fmla="*/ 1283 h 1516"/>
                <a:gd name="T108" fmla="*/ 2515 w 2047"/>
                <a:gd name="T109" fmla="*/ 1320 h 1516"/>
                <a:gd name="T110" fmla="*/ 2593 w 2047"/>
                <a:gd name="T111" fmla="*/ 1331 h 1516"/>
                <a:gd name="T112" fmla="*/ 2670 w 2047"/>
                <a:gd name="T113" fmla="*/ 1326 h 1516"/>
                <a:gd name="T114" fmla="*/ 2748 w 2047"/>
                <a:gd name="T115" fmla="*/ 1315 h 1516"/>
                <a:gd name="T116" fmla="*/ 2826 w 2047"/>
                <a:gd name="T117" fmla="*/ 1310 h 1516"/>
                <a:gd name="T118" fmla="*/ 2904 w 2047"/>
                <a:gd name="T119" fmla="*/ 1310 h 1516"/>
                <a:gd name="T120" fmla="*/ 2981 w 2047"/>
                <a:gd name="T121" fmla="*/ 1315 h 1516"/>
                <a:gd name="T122" fmla="*/ 3059 w 2047"/>
                <a:gd name="T123" fmla="*/ 1315 h 15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1516">
                  <a:moveTo>
                    <a:pt x="0" y="1293"/>
                  </a:moveTo>
                  <a:lnTo>
                    <a:pt x="6" y="1293"/>
                  </a:lnTo>
                  <a:lnTo>
                    <a:pt x="12" y="1293"/>
                  </a:lnTo>
                  <a:lnTo>
                    <a:pt x="17" y="1298"/>
                  </a:lnTo>
                  <a:lnTo>
                    <a:pt x="23" y="1298"/>
                  </a:lnTo>
                  <a:lnTo>
                    <a:pt x="29" y="1298"/>
                  </a:lnTo>
                  <a:lnTo>
                    <a:pt x="34" y="1298"/>
                  </a:lnTo>
                  <a:lnTo>
                    <a:pt x="40" y="1298"/>
                  </a:lnTo>
                  <a:lnTo>
                    <a:pt x="46" y="1298"/>
                  </a:lnTo>
                  <a:lnTo>
                    <a:pt x="51" y="1298"/>
                  </a:lnTo>
                  <a:lnTo>
                    <a:pt x="57" y="1298"/>
                  </a:lnTo>
                  <a:lnTo>
                    <a:pt x="63" y="1298"/>
                  </a:lnTo>
                  <a:lnTo>
                    <a:pt x="68" y="1298"/>
                  </a:lnTo>
                  <a:lnTo>
                    <a:pt x="74" y="1298"/>
                  </a:lnTo>
                  <a:lnTo>
                    <a:pt x="80" y="1298"/>
                  </a:lnTo>
                  <a:lnTo>
                    <a:pt x="85" y="1298"/>
                  </a:lnTo>
                  <a:lnTo>
                    <a:pt x="91" y="1298"/>
                  </a:lnTo>
                  <a:lnTo>
                    <a:pt x="97" y="1298"/>
                  </a:lnTo>
                  <a:lnTo>
                    <a:pt x="102" y="1298"/>
                  </a:lnTo>
                  <a:lnTo>
                    <a:pt x="108" y="1298"/>
                  </a:lnTo>
                  <a:lnTo>
                    <a:pt x="114" y="1298"/>
                  </a:lnTo>
                  <a:lnTo>
                    <a:pt x="119" y="1298"/>
                  </a:lnTo>
                  <a:lnTo>
                    <a:pt x="125" y="1298"/>
                  </a:lnTo>
                  <a:lnTo>
                    <a:pt x="131" y="1293"/>
                  </a:lnTo>
                  <a:lnTo>
                    <a:pt x="136" y="1293"/>
                  </a:lnTo>
                  <a:lnTo>
                    <a:pt x="142" y="1293"/>
                  </a:lnTo>
                  <a:lnTo>
                    <a:pt x="148" y="1293"/>
                  </a:lnTo>
                  <a:lnTo>
                    <a:pt x="153" y="1293"/>
                  </a:lnTo>
                  <a:lnTo>
                    <a:pt x="159" y="1293"/>
                  </a:lnTo>
                  <a:lnTo>
                    <a:pt x="165" y="1293"/>
                  </a:lnTo>
                  <a:lnTo>
                    <a:pt x="170" y="1293"/>
                  </a:lnTo>
                  <a:lnTo>
                    <a:pt x="176" y="1293"/>
                  </a:lnTo>
                  <a:lnTo>
                    <a:pt x="182" y="1293"/>
                  </a:lnTo>
                  <a:lnTo>
                    <a:pt x="187" y="1293"/>
                  </a:lnTo>
                  <a:lnTo>
                    <a:pt x="193" y="1293"/>
                  </a:lnTo>
                  <a:lnTo>
                    <a:pt x="199" y="1293"/>
                  </a:lnTo>
                  <a:lnTo>
                    <a:pt x="204" y="1293"/>
                  </a:lnTo>
                  <a:lnTo>
                    <a:pt x="210" y="1293"/>
                  </a:lnTo>
                  <a:lnTo>
                    <a:pt x="216" y="1293"/>
                  </a:lnTo>
                  <a:lnTo>
                    <a:pt x="221" y="1298"/>
                  </a:lnTo>
                  <a:lnTo>
                    <a:pt x="227" y="1298"/>
                  </a:lnTo>
                  <a:lnTo>
                    <a:pt x="233" y="1298"/>
                  </a:lnTo>
                  <a:lnTo>
                    <a:pt x="238" y="1298"/>
                  </a:lnTo>
                  <a:lnTo>
                    <a:pt x="244" y="1298"/>
                  </a:lnTo>
                  <a:lnTo>
                    <a:pt x="250" y="1298"/>
                  </a:lnTo>
                  <a:lnTo>
                    <a:pt x="255" y="1303"/>
                  </a:lnTo>
                  <a:lnTo>
                    <a:pt x="261" y="1303"/>
                  </a:lnTo>
                  <a:lnTo>
                    <a:pt x="267" y="1303"/>
                  </a:lnTo>
                  <a:lnTo>
                    <a:pt x="272" y="1303"/>
                  </a:lnTo>
                  <a:lnTo>
                    <a:pt x="278" y="1309"/>
                  </a:lnTo>
                  <a:lnTo>
                    <a:pt x="284" y="1309"/>
                  </a:lnTo>
                  <a:lnTo>
                    <a:pt x="289" y="1309"/>
                  </a:lnTo>
                  <a:lnTo>
                    <a:pt x="295" y="1309"/>
                  </a:lnTo>
                  <a:lnTo>
                    <a:pt x="301" y="1309"/>
                  </a:lnTo>
                  <a:lnTo>
                    <a:pt x="306" y="1314"/>
                  </a:lnTo>
                  <a:lnTo>
                    <a:pt x="312" y="1314"/>
                  </a:lnTo>
                  <a:lnTo>
                    <a:pt x="318" y="1314"/>
                  </a:lnTo>
                  <a:lnTo>
                    <a:pt x="323" y="1314"/>
                  </a:lnTo>
                  <a:lnTo>
                    <a:pt x="329" y="1314"/>
                  </a:lnTo>
                  <a:lnTo>
                    <a:pt x="335" y="1314"/>
                  </a:lnTo>
                  <a:lnTo>
                    <a:pt x="340" y="1314"/>
                  </a:lnTo>
                  <a:lnTo>
                    <a:pt x="346" y="1314"/>
                  </a:lnTo>
                  <a:lnTo>
                    <a:pt x="352" y="1314"/>
                  </a:lnTo>
                  <a:lnTo>
                    <a:pt x="357" y="1314"/>
                  </a:lnTo>
                  <a:lnTo>
                    <a:pt x="363" y="1314"/>
                  </a:lnTo>
                  <a:lnTo>
                    <a:pt x="369" y="1314"/>
                  </a:lnTo>
                  <a:lnTo>
                    <a:pt x="374" y="1309"/>
                  </a:lnTo>
                  <a:lnTo>
                    <a:pt x="380" y="1309"/>
                  </a:lnTo>
                  <a:lnTo>
                    <a:pt x="386" y="1309"/>
                  </a:lnTo>
                  <a:lnTo>
                    <a:pt x="391" y="1303"/>
                  </a:lnTo>
                  <a:lnTo>
                    <a:pt x="397" y="1303"/>
                  </a:lnTo>
                  <a:lnTo>
                    <a:pt x="403" y="1298"/>
                  </a:lnTo>
                  <a:lnTo>
                    <a:pt x="408" y="1298"/>
                  </a:lnTo>
                  <a:lnTo>
                    <a:pt x="414" y="1293"/>
                  </a:lnTo>
                  <a:lnTo>
                    <a:pt x="420" y="1287"/>
                  </a:lnTo>
                  <a:lnTo>
                    <a:pt x="425" y="1282"/>
                  </a:lnTo>
                  <a:lnTo>
                    <a:pt x="431" y="1277"/>
                  </a:lnTo>
                  <a:lnTo>
                    <a:pt x="437" y="1277"/>
                  </a:lnTo>
                  <a:lnTo>
                    <a:pt x="442" y="1271"/>
                  </a:lnTo>
                  <a:lnTo>
                    <a:pt x="448" y="1266"/>
                  </a:lnTo>
                  <a:lnTo>
                    <a:pt x="454" y="1261"/>
                  </a:lnTo>
                  <a:lnTo>
                    <a:pt x="459" y="1255"/>
                  </a:lnTo>
                  <a:lnTo>
                    <a:pt x="465" y="1250"/>
                  </a:lnTo>
                  <a:lnTo>
                    <a:pt x="471" y="1245"/>
                  </a:lnTo>
                  <a:lnTo>
                    <a:pt x="476" y="1240"/>
                  </a:lnTo>
                  <a:lnTo>
                    <a:pt x="482" y="1240"/>
                  </a:lnTo>
                  <a:lnTo>
                    <a:pt x="488" y="1234"/>
                  </a:lnTo>
                  <a:lnTo>
                    <a:pt x="493" y="1229"/>
                  </a:lnTo>
                  <a:lnTo>
                    <a:pt x="499" y="1229"/>
                  </a:lnTo>
                  <a:lnTo>
                    <a:pt x="505" y="1224"/>
                  </a:lnTo>
                  <a:lnTo>
                    <a:pt x="510" y="1224"/>
                  </a:lnTo>
                  <a:lnTo>
                    <a:pt x="516" y="1218"/>
                  </a:lnTo>
                  <a:lnTo>
                    <a:pt x="522" y="1218"/>
                  </a:lnTo>
                  <a:lnTo>
                    <a:pt x="527" y="1218"/>
                  </a:lnTo>
                  <a:lnTo>
                    <a:pt x="533" y="1218"/>
                  </a:lnTo>
                  <a:lnTo>
                    <a:pt x="539" y="1218"/>
                  </a:lnTo>
                  <a:lnTo>
                    <a:pt x="545" y="1218"/>
                  </a:lnTo>
                  <a:lnTo>
                    <a:pt x="550" y="1218"/>
                  </a:lnTo>
                  <a:lnTo>
                    <a:pt x="556" y="1218"/>
                  </a:lnTo>
                  <a:lnTo>
                    <a:pt x="562" y="1224"/>
                  </a:lnTo>
                  <a:lnTo>
                    <a:pt x="567" y="1229"/>
                  </a:lnTo>
                  <a:lnTo>
                    <a:pt x="573" y="1234"/>
                  </a:lnTo>
                  <a:lnTo>
                    <a:pt x="579" y="1240"/>
                  </a:lnTo>
                  <a:lnTo>
                    <a:pt x="584" y="1245"/>
                  </a:lnTo>
                  <a:lnTo>
                    <a:pt x="590" y="1250"/>
                  </a:lnTo>
                  <a:lnTo>
                    <a:pt x="596" y="1255"/>
                  </a:lnTo>
                  <a:lnTo>
                    <a:pt x="596" y="1261"/>
                  </a:lnTo>
                  <a:lnTo>
                    <a:pt x="601" y="1266"/>
                  </a:lnTo>
                  <a:lnTo>
                    <a:pt x="601" y="1271"/>
                  </a:lnTo>
                  <a:lnTo>
                    <a:pt x="607" y="1277"/>
                  </a:lnTo>
                  <a:lnTo>
                    <a:pt x="613" y="1282"/>
                  </a:lnTo>
                  <a:lnTo>
                    <a:pt x="613" y="1287"/>
                  </a:lnTo>
                  <a:lnTo>
                    <a:pt x="618" y="1293"/>
                  </a:lnTo>
                  <a:lnTo>
                    <a:pt x="618" y="1298"/>
                  </a:lnTo>
                  <a:lnTo>
                    <a:pt x="618" y="1303"/>
                  </a:lnTo>
                  <a:lnTo>
                    <a:pt x="624" y="1309"/>
                  </a:lnTo>
                  <a:lnTo>
                    <a:pt x="624" y="1314"/>
                  </a:lnTo>
                  <a:lnTo>
                    <a:pt x="630" y="1319"/>
                  </a:lnTo>
                  <a:lnTo>
                    <a:pt x="630" y="1325"/>
                  </a:lnTo>
                  <a:lnTo>
                    <a:pt x="630" y="1330"/>
                  </a:lnTo>
                  <a:lnTo>
                    <a:pt x="635" y="1335"/>
                  </a:lnTo>
                  <a:lnTo>
                    <a:pt x="641" y="1341"/>
                  </a:lnTo>
                  <a:lnTo>
                    <a:pt x="641" y="1346"/>
                  </a:lnTo>
                  <a:lnTo>
                    <a:pt x="641" y="1351"/>
                  </a:lnTo>
                  <a:lnTo>
                    <a:pt x="647" y="1357"/>
                  </a:lnTo>
                  <a:lnTo>
                    <a:pt x="647" y="1362"/>
                  </a:lnTo>
                  <a:lnTo>
                    <a:pt x="647" y="1367"/>
                  </a:lnTo>
                  <a:lnTo>
                    <a:pt x="652" y="1372"/>
                  </a:lnTo>
                  <a:lnTo>
                    <a:pt x="652" y="1378"/>
                  </a:lnTo>
                  <a:lnTo>
                    <a:pt x="658" y="1383"/>
                  </a:lnTo>
                  <a:lnTo>
                    <a:pt x="658" y="1388"/>
                  </a:lnTo>
                  <a:lnTo>
                    <a:pt x="664" y="1394"/>
                  </a:lnTo>
                  <a:lnTo>
                    <a:pt x="664" y="1399"/>
                  </a:lnTo>
                  <a:lnTo>
                    <a:pt x="664" y="1404"/>
                  </a:lnTo>
                  <a:lnTo>
                    <a:pt x="669" y="1410"/>
                  </a:lnTo>
                  <a:lnTo>
                    <a:pt x="669" y="1415"/>
                  </a:lnTo>
                  <a:lnTo>
                    <a:pt x="669" y="1420"/>
                  </a:lnTo>
                  <a:lnTo>
                    <a:pt x="675" y="1426"/>
                  </a:lnTo>
                  <a:lnTo>
                    <a:pt x="675" y="1431"/>
                  </a:lnTo>
                  <a:lnTo>
                    <a:pt x="681" y="1436"/>
                  </a:lnTo>
                  <a:lnTo>
                    <a:pt x="681" y="1442"/>
                  </a:lnTo>
                  <a:lnTo>
                    <a:pt x="686" y="1447"/>
                  </a:lnTo>
                  <a:lnTo>
                    <a:pt x="686" y="1452"/>
                  </a:lnTo>
                  <a:lnTo>
                    <a:pt x="692" y="1458"/>
                  </a:lnTo>
                  <a:lnTo>
                    <a:pt x="692" y="1463"/>
                  </a:lnTo>
                  <a:lnTo>
                    <a:pt x="692" y="1468"/>
                  </a:lnTo>
                  <a:lnTo>
                    <a:pt x="698" y="1474"/>
                  </a:lnTo>
                  <a:lnTo>
                    <a:pt x="698" y="1479"/>
                  </a:lnTo>
                  <a:lnTo>
                    <a:pt x="703" y="1484"/>
                  </a:lnTo>
                  <a:lnTo>
                    <a:pt x="709" y="1489"/>
                  </a:lnTo>
                  <a:lnTo>
                    <a:pt x="715" y="1495"/>
                  </a:lnTo>
                  <a:lnTo>
                    <a:pt x="715" y="1500"/>
                  </a:lnTo>
                  <a:lnTo>
                    <a:pt x="720" y="1505"/>
                  </a:lnTo>
                  <a:lnTo>
                    <a:pt x="726" y="1511"/>
                  </a:lnTo>
                  <a:lnTo>
                    <a:pt x="732" y="1516"/>
                  </a:lnTo>
                  <a:lnTo>
                    <a:pt x="737" y="1516"/>
                  </a:lnTo>
                  <a:lnTo>
                    <a:pt x="743" y="1516"/>
                  </a:lnTo>
                  <a:lnTo>
                    <a:pt x="749" y="1511"/>
                  </a:lnTo>
                  <a:lnTo>
                    <a:pt x="754" y="1511"/>
                  </a:lnTo>
                  <a:lnTo>
                    <a:pt x="760" y="1505"/>
                  </a:lnTo>
                  <a:lnTo>
                    <a:pt x="766" y="1500"/>
                  </a:lnTo>
                  <a:lnTo>
                    <a:pt x="766" y="1495"/>
                  </a:lnTo>
                  <a:lnTo>
                    <a:pt x="771" y="1489"/>
                  </a:lnTo>
                  <a:lnTo>
                    <a:pt x="771" y="1484"/>
                  </a:lnTo>
                  <a:lnTo>
                    <a:pt x="771" y="1479"/>
                  </a:lnTo>
                  <a:lnTo>
                    <a:pt x="777" y="1474"/>
                  </a:lnTo>
                  <a:lnTo>
                    <a:pt x="777" y="1468"/>
                  </a:lnTo>
                  <a:lnTo>
                    <a:pt x="777" y="1463"/>
                  </a:lnTo>
                  <a:lnTo>
                    <a:pt x="783" y="1458"/>
                  </a:lnTo>
                  <a:lnTo>
                    <a:pt x="783" y="1452"/>
                  </a:lnTo>
                  <a:lnTo>
                    <a:pt x="788" y="1447"/>
                  </a:lnTo>
                  <a:lnTo>
                    <a:pt x="788" y="1442"/>
                  </a:lnTo>
                  <a:lnTo>
                    <a:pt x="788" y="1436"/>
                  </a:lnTo>
                  <a:lnTo>
                    <a:pt x="794" y="1426"/>
                  </a:lnTo>
                  <a:lnTo>
                    <a:pt x="794" y="1420"/>
                  </a:lnTo>
                  <a:lnTo>
                    <a:pt x="794" y="1410"/>
                  </a:lnTo>
                  <a:lnTo>
                    <a:pt x="800" y="1404"/>
                  </a:lnTo>
                  <a:lnTo>
                    <a:pt x="800" y="1394"/>
                  </a:lnTo>
                  <a:lnTo>
                    <a:pt x="800" y="1388"/>
                  </a:lnTo>
                  <a:lnTo>
                    <a:pt x="805" y="1378"/>
                  </a:lnTo>
                  <a:lnTo>
                    <a:pt x="805" y="1367"/>
                  </a:lnTo>
                  <a:lnTo>
                    <a:pt x="811" y="1357"/>
                  </a:lnTo>
                  <a:lnTo>
                    <a:pt x="811" y="1346"/>
                  </a:lnTo>
                  <a:lnTo>
                    <a:pt x="811" y="1341"/>
                  </a:lnTo>
                  <a:lnTo>
                    <a:pt x="817" y="1330"/>
                  </a:lnTo>
                  <a:lnTo>
                    <a:pt x="817" y="1319"/>
                  </a:lnTo>
                  <a:lnTo>
                    <a:pt x="817" y="1303"/>
                  </a:lnTo>
                  <a:lnTo>
                    <a:pt x="822" y="1293"/>
                  </a:lnTo>
                  <a:lnTo>
                    <a:pt x="822" y="1282"/>
                  </a:lnTo>
                  <a:lnTo>
                    <a:pt x="822" y="1271"/>
                  </a:lnTo>
                  <a:lnTo>
                    <a:pt x="828" y="1261"/>
                  </a:lnTo>
                  <a:lnTo>
                    <a:pt x="828" y="1245"/>
                  </a:lnTo>
                  <a:lnTo>
                    <a:pt x="828" y="1234"/>
                  </a:lnTo>
                  <a:lnTo>
                    <a:pt x="834" y="1218"/>
                  </a:lnTo>
                  <a:lnTo>
                    <a:pt x="834" y="1208"/>
                  </a:lnTo>
                  <a:lnTo>
                    <a:pt x="839" y="1192"/>
                  </a:lnTo>
                  <a:lnTo>
                    <a:pt x="839" y="1181"/>
                  </a:lnTo>
                  <a:lnTo>
                    <a:pt x="839" y="1165"/>
                  </a:lnTo>
                  <a:lnTo>
                    <a:pt x="845" y="1149"/>
                  </a:lnTo>
                  <a:lnTo>
                    <a:pt x="845" y="1138"/>
                  </a:lnTo>
                  <a:lnTo>
                    <a:pt x="845" y="1123"/>
                  </a:lnTo>
                  <a:lnTo>
                    <a:pt x="851" y="1107"/>
                  </a:lnTo>
                  <a:lnTo>
                    <a:pt x="851" y="1091"/>
                  </a:lnTo>
                  <a:lnTo>
                    <a:pt x="851" y="1075"/>
                  </a:lnTo>
                  <a:lnTo>
                    <a:pt x="856" y="1059"/>
                  </a:lnTo>
                  <a:lnTo>
                    <a:pt x="856" y="1043"/>
                  </a:lnTo>
                  <a:lnTo>
                    <a:pt x="862" y="1027"/>
                  </a:lnTo>
                  <a:lnTo>
                    <a:pt x="862" y="1011"/>
                  </a:lnTo>
                  <a:lnTo>
                    <a:pt x="862" y="995"/>
                  </a:lnTo>
                  <a:lnTo>
                    <a:pt x="868" y="979"/>
                  </a:lnTo>
                  <a:lnTo>
                    <a:pt x="868" y="963"/>
                  </a:lnTo>
                  <a:lnTo>
                    <a:pt x="868" y="947"/>
                  </a:lnTo>
                  <a:lnTo>
                    <a:pt x="873" y="931"/>
                  </a:lnTo>
                  <a:lnTo>
                    <a:pt x="873" y="915"/>
                  </a:lnTo>
                  <a:lnTo>
                    <a:pt x="873" y="894"/>
                  </a:lnTo>
                  <a:lnTo>
                    <a:pt x="879" y="878"/>
                  </a:lnTo>
                  <a:lnTo>
                    <a:pt x="879" y="862"/>
                  </a:lnTo>
                  <a:lnTo>
                    <a:pt x="885" y="846"/>
                  </a:lnTo>
                  <a:lnTo>
                    <a:pt x="885" y="825"/>
                  </a:lnTo>
                  <a:lnTo>
                    <a:pt x="885" y="809"/>
                  </a:lnTo>
                  <a:lnTo>
                    <a:pt x="890" y="793"/>
                  </a:lnTo>
                  <a:lnTo>
                    <a:pt x="890" y="772"/>
                  </a:lnTo>
                  <a:lnTo>
                    <a:pt x="890" y="756"/>
                  </a:lnTo>
                  <a:lnTo>
                    <a:pt x="896" y="740"/>
                  </a:lnTo>
                  <a:lnTo>
                    <a:pt x="896" y="718"/>
                  </a:lnTo>
                  <a:lnTo>
                    <a:pt x="896" y="702"/>
                  </a:lnTo>
                  <a:lnTo>
                    <a:pt x="902" y="686"/>
                  </a:lnTo>
                  <a:lnTo>
                    <a:pt x="902" y="665"/>
                  </a:lnTo>
                  <a:lnTo>
                    <a:pt x="902" y="649"/>
                  </a:lnTo>
                  <a:lnTo>
                    <a:pt x="907" y="633"/>
                  </a:lnTo>
                  <a:lnTo>
                    <a:pt x="907" y="612"/>
                  </a:lnTo>
                  <a:lnTo>
                    <a:pt x="913" y="596"/>
                  </a:lnTo>
                  <a:lnTo>
                    <a:pt x="913" y="580"/>
                  </a:lnTo>
                  <a:lnTo>
                    <a:pt x="913" y="564"/>
                  </a:lnTo>
                  <a:lnTo>
                    <a:pt x="919" y="543"/>
                  </a:lnTo>
                  <a:lnTo>
                    <a:pt x="919" y="527"/>
                  </a:lnTo>
                  <a:lnTo>
                    <a:pt x="919" y="511"/>
                  </a:lnTo>
                  <a:lnTo>
                    <a:pt x="924" y="495"/>
                  </a:lnTo>
                  <a:lnTo>
                    <a:pt x="924" y="474"/>
                  </a:lnTo>
                  <a:lnTo>
                    <a:pt x="924" y="458"/>
                  </a:lnTo>
                  <a:lnTo>
                    <a:pt x="930" y="442"/>
                  </a:lnTo>
                  <a:lnTo>
                    <a:pt x="930" y="426"/>
                  </a:lnTo>
                  <a:lnTo>
                    <a:pt x="936" y="410"/>
                  </a:lnTo>
                  <a:lnTo>
                    <a:pt x="936" y="394"/>
                  </a:lnTo>
                  <a:lnTo>
                    <a:pt x="936" y="378"/>
                  </a:lnTo>
                  <a:lnTo>
                    <a:pt x="941" y="362"/>
                  </a:lnTo>
                  <a:lnTo>
                    <a:pt x="941" y="346"/>
                  </a:lnTo>
                  <a:lnTo>
                    <a:pt x="941" y="330"/>
                  </a:lnTo>
                  <a:lnTo>
                    <a:pt x="947" y="314"/>
                  </a:lnTo>
                  <a:lnTo>
                    <a:pt x="947" y="304"/>
                  </a:lnTo>
                  <a:lnTo>
                    <a:pt x="947" y="288"/>
                  </a:lnTo>
                  <a:lnTo>
                    <a:pt x="953" y="272"/>
                  </a:lnTo>
                  <a:lnTo>
                    <a:pt x="953" y="261"/>
                  </a:lnTo>
                  <a:lnTo>
                    <a:pt x="958" y="245"/>
                  </a:lnTo>
                  <a:lnTo>
                    <a:pt x="958" y="234"/>
                  </a:lnTo>
                  <a:lnTo>
                    <a:pt x="958" y="218"/>
                  </a:lnTo>
                  <a:lnTo>
                    <a:pt x="964" y="208"/>
                  </a:lnTo>
                  <a:lnTo>
                    <a:pt x="964" y="192"/>
                  </a:lnTo>
                  <a:lnTo>
                    <a:pt x="964" y="181"/>
                  </a:lnTo>
                  <a:lnTo>
                    <a:pt x="970" y="171"/>
                  </a:lnTo>
                  <a:lnTo>
                    <a:pt x="970" y="160"/>
                  </a:lnTo>
                  <a:lnTo>
                    <a:pt x="970" y="149"/>
                  </a:lnTo>
                  <a:lnTo>
                    <a:pt x="975" y="139"/>
                  </a:lnTo>
                  <a:lnTo>
                    <a:pt x="975" y="128"/>
                  </a:lnTo>
                  <a:lnTo>
                    <a:pt x="975" y="117"/>
                  </a:lnTo>
                  <a:lnTo>
                    <a:pt x="981" y="107"/>
                  </a:lnTo>
                  <a:lnTo>
                    <a:pt x="981" y="96"/>
                  </a:lnTo>
                  <a:lnTo>
                    <a:pt x="987" y="86"/>
                  </a:lnTo>
                  <a:lnTo>
                    <a:pt x="987" y="80"/>
                  </a:lnTo>
                  <a:lnTo>
                    <a:pt x="987" y="70"/>
                  </a:lnTo>
                  <a:lnTo>
                    <a:pt x="992" y="64"/>
                  </a:lnTo>
                  <a:lnTo>
                    <a:pt x="992" y="59"/>
                  </a:lnTo>
                  <a:lnTo>
                    <a:pt x="992" y="48"/>
                  </a:lnTo>
                  <a:lnTo>
                    <a:pt x="998" y="43"/>
                  </a:lnTo>
                  <a:lnTo>
                    <a:pt x="998" y="38"/>
                  </a:lnTo>
                  <a:lnTo>
                    <a:pt x="998" y="32"/>
                  </a:lnTo>
                  <a:lnTo>
                    <a:pt x="1004" y="27"/>
                  </a:lnTo>
                  <a:lnTo>
                    <a:pt x="1004" y="22"/>
                  </a:lnTo>
                  <a:lnTo>
                    <a:pt x="1009" y="16"/>
                  </a:lnTo>
                  <a:lnTo>
                    <a:pt x="1009" y="11"/>
                  </a:lnTo>
                  <a:lnTo>
                    <a:pt x="1015" y="6"/>
                  </a:lnTo>
                  <a:lnTo>
                    <a:pt x="1021" y="0"/>
                  </a:lnTo>
                  <a:lnTo>
                    <a:pt x="1026" y="0"/>
                  </a:lnTo>
                  <a:lnTo>
                    <a:pt x="1032" y="0"/>
                  </a:lnTo>
                  <a:lnTo>
                    <a:pt x="1038" y="6"/>
                  </a:lnTo>
                  <a:lnTo>
                    <a:pt x="1043" y="11"/>
                  </a:lnTo>
                  <a:lnTo>
                    <a:pt x="1043" y="16"/>
                  </a:lnTo>
                  <a:lnTo>
                    <a:pt x="1043" y="22"/>
                  </a:lnTo>
                  <a:lnTo>
                    <a:pt x="1049" y="27"/>
                  </a:lnTo>
                  <a:lnTo>
                    <a:pt x="1049" y="32"/>
                  </a:lnTo>
                  <a:lnTo>
                    <a:pt x="1049" y="38"/>
                  </a:lnTo>
                  <a:lnTo>
                    <a:pt x="1055" y="43"/>
                  </a:lnTo>
                  <a:lnTo>
                    <a:pt x="1055" y="48"/>
                  </a:lnTo>
                  <a:lnTo>
                    <a:pt x="1060" y="59"/>
                  </a:lnTo>
                  <a:lnTo>
                    <a:pt x="1060" y="64"/>
                  </a:lnTo>
                  <a:lnTo>
                    <a:pt x="1060" y="70"/>
                  </a:lnTo>
                  <a:lnTo>
                    <a:pt x="1066" y="80"/>
                  </a:lnTo>
                  <a:lnTo>
                    <a:pt x="1066" y="86"/>
                  </a:lnTo>
                  <a:lnTo>
                    <a:pt x="1066" y="96"/>
                  </a:lnTo>
                  <a:lnTo>
                    <a:pt x="1072" y="107"/>
                  </a:lnTo>
                  <a:lnTo>
                    <a:pt x="1072" y="117"/>
                  </a:lnTo>
                  <a:lnTo>
                    <a:pt x="1072" y="128"/>
                  </a:lnTo>
                  <a:lnTo>
                    <a:pt x="1077" y="139"/>
                  </a:lnTo>
                  <a:lnTo>
                    <a:pt x="1077" y="149"/>
                  </a:lnTo>
                  <a:lnTo>
                    <a:pt x="1083" y="160"/>
                  </a:lnTo>
                  <a:lnTo>
                    <a:pt x="1083" y="171"/>
                  </a:lnTo>
                  <a:lnTo>
                    <a:pt x="1083" y="181"/>
                  </a:lnTo>
                  <a:lnTo>
                    <a:pt x="1089" y="192"/>
                  </a:lnTo>
                  <a:lnTo>
                    <a:pt x="1089" y="208"/>
                  </a:lnTo>
                  <a:lnTo>
                    <a:pt x="1089" y="218"/>
                  </a:lnTo>
                  <a:lnTo>
                    <a:pt x="1094" y="234"/>
                  </a:lnTo>
                  <a:lnTo>
                    <a:pt x="1094" y="245"/>
                  </a:lnTo>
                  <a:lnTo>
                    <a:pt x="1094" y="261"/>
                  </a:lnTo>
                  <a:lnTo>
                    <a:pt x="1100" y="272"/>
                  </a:lnTo>
                  <a:lnTo>
                    <a:pt x="1100" y="288"/>
                  </a:lnTo>
                  <a:lnTo>
                    <a:pt x="1100" y="304"/>
                  </a:lnTo>
                  <a:lnTo>
                    <a:pt x="1106" y="314"/>
                  </a:lnTo>
                  <a:lnTo>
                    <a:pt x="1106" y="330"/>
                  </a:lnTo>
                  <a:lnTo>
                    <a:pt x="1111" y="346"/>
                  </a:lnTo>
                  <a:lnTo>
                    <a:pt x="1111" y="362"/>
                  </a:lnTo>
                  <a:lnTo>
                    <a:pt x="1111" y="378"/>
                  </a:lnTo>
                  <a:lnTo>
                    <a:pt x="1117" y="394"/>
                  </a:lnTo>
                  <a:lnTo>
                    <a:pt x="1117" y="410"/>
                  </a:lnTo>
                  <a:lnTo>
                    <a:pt x="1117" y="426"/>
                  </a:lnTo>
                  <a:lnTo>
                    <a:pt x="1123" y="442"/>
                  </a:lnTo>
                  <a:lnTo>
                    <a:pt x="1123" y="458"/>
                  </a:lnTo>
                  <a:lnTo>
                    <a:pt x="1123" y="474"/>
                  </a:lnTo>
                  <a:lnTo>
                    <a:pt x="1128" y="495"/>
                  </a:lnTo>
                  <a:lnTo>
                    <a:pt x="1128" y="511"/>
                  </a:lnTo>
                  <a:lnTo>
                    <a:pt x="1134" y="527"/>
                  </a:lnTo>
                  <a:lnTo>
                    <a:pt x="1134" y="543"/>
                  </a:lnTo>
                  <a:lnTo>
                    <a:pt x="1134" y="564"/>
                  </a:lnTo>
                  <a:lnTo>
                    <a:pt x="1140" y="580"/>
                  </a:lnTo>
                  <a:lnTo>
                    <a:pt x="1140" y="596"/>
                  </a:lnTo>
                  <a:lnTo>
                    <a:pt x="1140" y="612"/>
                  </a:lnTo>
                  <a:lnTo>
                    <a:pt x="1145" y="633"/>
                  </a:lnTo>
                  <a:lnTo>
                    <a:pt x="1145" y="649"/>
                  </a:lnTo>
                  <a:lnTo>
                    <a:pt x="1145" y="665"/>
                  </a:lnTo>
                  <a:lnTo>
                    <a:pt x="1151" y="686"/>
                  </a:lnTo>
                  <a:lnTo>
                    <a:pt x="1151" y="702"/>
                  </a:lnTo>
                  <a:lnTo>
                    <a:pt x="1157" y="718"/>
                  </a:lnTo>
                  <a:lnTo>
                    <a:pt x="1157" y="740"/>
                  </a:lnTo>
                  <a:lnTo>
                    <a:pt x="1157" y="756"/>
                  </a:lnTo>
                  <a:lnTo>
                    <a:pt x="1162" y="772"/>
                  </a:lnTo>
                  <a:lnTo>
                    <a:pt x="1162" y="793"/>
                  </a:lnTo>
                  <a:lnTo>
                    <a:pt x="1162" y="809"/>
                  </a:lnTo>
                  <a:lnTo>
                    <a:pt x="1168" y="825"/>
                  </a:lnTo>
                  <a:lnTo>
                    <a:pt x="1168" y="846"/>
                  </a:lnTo>
                  <a:lnTo>
                    <a:pt x="1168" y="862"/>
                  </a:lnTo>
                  <a:lnTo>
                    <a:pt x="1174" y="878"/>
                  </a:lnTo>
                  <a:lnTo>
                    <a:pt x="1174" y="894"/>
                  </a:lnTo>
                  <a:lnTo>
                    <a:pt x="1174" y="915"/>
                  </a:lnTo>
                  <a:lnTo>
                    <a:pt x="1180" y="931"/>
                  </a:lnTo>
                  <a:lnTo>
                    <a:pt x="1180" y="947"/>
                  </a:lnTo>
                  <a:lnTo>
                    <a:pt x="1185" y="963"/>
                  </a:lnTo>
                  <a:lnTo>
                    <a:pt x="1185" y="979"/>
                  </a:lnTo>
                  <a:lnTo>
                    <a:pt x="1185" y="995"/>
                  </a:lnTo>
                  <a:lnTo>
                    <a:pt x="1191" y="1011"/>
                  </a:lnTo>
                  <a:lnTo>
                    <a:pt x="1191" y="1027"/>
                  </a:lnTo>
                  <a:lnTo>
                    <a:pt x="1191" y="1043"/>
                  </a:lnTo>
                  <a:lnTo>
                    <a:pt x="1197" y="1059"/>
                  </a:lnTo>
                  <a:lnTo>
                    <a:pt x="1197" y="1075"/>
                  </a:lnTo>
                  <a:lnTo>
                    <a:pt x="1197" y="1091"/>
                  </a:lnTo>
                  <a:lnTo>
                    <a:pt x="1202" y="1107"/>
                  </a:lnTo>
                  <a:lnTo>
                    <a:pt x="1202" y="1123"/>
                  </a:lnTo>
                  <a:lnTo>
                    <a:pt x="1208" y="1138"/>
                  </a:lnTo>
                  <a:lnTo>
                    <a:pt x="1208" y="1149"/>
                  </a:lnTo>
                  <a:lnTo>
                    <a:pt x="1208" y="1165"/>
                  </a:lnTo>
                  <a:lnTo>
                    <a:pt x="1214" y="1181"/>
                  </a:lnTo>
                  <a:lnTo>
                    <a:pt x="1214" y="1192"/>
                  </a:lnTo>
                  <a:lnTo>
                    <a:pt x="1214" y="1208"/>
                  </a:lnTo>
                  <a:lnTo>
                    <a:pt x="1219" y="1218"/>
                  </a:lnTo>
                  <a:lnTo>
                    <a:pt x="1219" y="1234"/>
                  </a:lnTo>
                  <a:lnTo>
                    <a:pt x="1219" y="1245"/>
                  </a:lnTo>
                  <a:lnTo>
                    <a:pt x="1225" y="1261"/>
                  </a:lnTo>
                  <a:lnTo>
                    <a:pt x="1225" y="1271"/>
                  </a:lnTo>
                  <a:lnTo>
                    <a:pt x="1231" y="1282"/>
                  </a:lnTo>
                  <a:lnTo>
                    <a:pt x="1231" y="1293"/>
                  </a:lnTo>
                  <a:lnTo>
                    <a:pt x="1231" y="1303"/>
                  </a:lnTo>
                  <a:lnTo>
                    <a:pt x="1236" y="1319"/>
                  </a:lnTo>
                  <a:lnTo>
                    <a:pt x="1236" y="1330"/>
                  </a:lnTo>
                  <a:lnTo>
                    <a:pt x="1236" y="1341"/>
                  </a:lnTo>
                  <a:lnTo>
                    <a:pt x="1242" y="1346"/>
                  </a:lnTo>
                  <a:lnTo>
                    <a:pt x="1242" y="1357"/>
                  </a:lnTo>
                  <a:lnTo>
                    <a:pt x="1242" y="1367"/>
                  </a:lnTo>
                  <a:lnTo>
                    <a:pt x="1248" y="1378"/>
                  </a:lnTo>
                  <a:lnTo>
                    <a:pt x="1248" y="1388"/>
                  </a:lnTo>
                  <a:lnTo>
                    <a:pt x="1248" y="1394"/>
                  </a:lnTo>
                  <a:lnTo>
                    <a:pt x="1253" y="1404"/>
                  </a:lnTo>
                  <a:lnTo>
                    <a:pt x="1253" y="1410"/>
                  </a:lnTo>
                  <a:lnTo>
                    <a:pt x="1259" y="1420"/>
                  </a:lnTo>
                  <a:lnTo>
                    <a:pt x="1259" y="1426"/>
                  </a:lnTo>
                  <a:lnTo>
                    <a:pt x="1259" y="1436"/>
                  </a:lnTo>
                  <a:lnTo>
                    <a:pt x="1265" y="1442"/>
                  </a:lnTo>
                  <a:lnTo>
                    <a:pt x="1265" y="1447"/>
                  </a:lnTo>
                  <a:lnTo>
                    <a:pt x="1265" y="1452"/>
                  </a:lnTo>
                  <a:lnTo>
                    <a:pt x="1270" y="1458"/>
                  </a:lnTo>
                  <a:lnTo>
                    <a:pt x="1270" y="1463"/>
                  </a:lnTo>
                  <a:lnTo>
                    <a:pt x="1270" y="1468"/>
                  </a:lnTo>
                  <a:lnTo>
                    <a:pt x="1276" y="1474"/>
                  </a:lnTo>
                  <a:lnTo>
                    <a:pt x="1276" y="1479"/>
                  </a:lnTo>
                  <a:lnTo>
                    <a:pt x="1282" y="1484"/>
                  </a:lnTo>
                  <a:lnTo>
                    <a:pt x="1282" y="1489"/>
                  </a:lnTo>
                  <a:lnTo>
                    <a:pt x="1287" y="1495"/>
                  </a:lnTo>
                  <a:lnTo>
                    <a:pt x="1287" y="1500"/>
                  </a:lnTo>
                  <a:lnTo>
                    <a:pt x="1293" y="1505"/>
                  </a:lnTo>
                  <a:lnTo>
                    <a:pt x="1299" y="1511"/>
                  </a:lnTo>
                  <a:lnTo>
                    <a:pt x="1304" y="1516"/>
                  </a:lnTo>
                  <a:lnTo>
                    <a:pt x="1310" y="1516"/>
                  </a:lnTo>
                  <a:lnTo>
                    <a:pt x="1316" y="1516"/>
                  </a:lnTo>
                  <a:lnTo>
                    <a:pt x="1321" y="1511"/>
                  </a:lnTo>
                  <a:lnTo>
                    <a:pt x="1327" y="1511"/>
                  </a:lnTo>
                  <a:lnTo>
                    <a:pt x="1333" y="1505"/>
                  </a:lnTo>
                  <a:lnTo>
                    <a:pt x="1338" y="1500"/>
                  </a:lnTo>
                  <a:lnTo>
                    <a:pt x="1338" y="1495"/>
                  </a:lnTo>
                  <a:lnTo>
                    <a:pt x="1344" y="1489"/>
                  </a:lnTo>
                  <a:lnTo>
                    <a:pt x="1350" y="1484"/>
                  </a:lnTo>
                  <a:lnTo>
                    <a:pt x="1350" y="1479"/>
                  </a:lnTo>
                  <a:lnTo>
                    <a:pt x="1355" y="1474"/>
                  </a:lnTo>
                  <a:lnTo>
                    <a:pt x="1355" y="1468"/>
                  </a:lnTo>
                  <a:lnTo>
                    <a:pt x="1361" y="1463"/>
                  </a:lnTo>
                  <a:lnTo>
                    <a:pt x="1361" y="1458"/>
                  </a:lnTo>
                  <a:lnTo>
                    <a:pt x="1367" y="1452"/>
                  </a:lnTo>
                  <a:lnTo>
                    <a:pt x="1367" y="1447"/>
                  </a:lnTo>
                  <a:lnTo>
                    <a:pt x="1367" y="1442"/>
                  </a:lnTo>
                  <a:lnTo>
                    <a:pt x="1372" y="1436"/>
                  </a:lnTo>
                  <a:lnTo>
                    <a:pt x="1372" y="1431"/>
                  </a:lnTo>
                  <a:lnTo>
                    <a:pt x="1378" y="1426"/>
                  </a:lnTo>
                  <a:lnTo>
                    <a:pt x="1378" y="1420"/>
                  </a:lnTo>
                  <a:lnTo>
                    <a:pt x="1384" y="1415"/>
                  </a:lnTo>
                  <a:lnTo>
                    <a:pt x="1384" y="1410"/>
                  </a:lnTo>
                  <a:lnTo>
                    <a:pt x="1384" y="1404"/>
                  </a:lnTo>
                  <a:lnTo>
                    <a:pt x="1389" y="1399"/>
                  </a:lnTo>
                  <a:lnTo>
                    <a:pt x="1389" y="1394"/>
                  </a:lnTo>
                  <a:lnTo>
                    <a:pt x="1389" y="1388"/>
                  </a:lnTo>
                  <a:lnTo>
                    <a:pt x="1395" y="1383"/>
                  </a:lnTo>
                  <a:lnTo>
                    <a:pt x="1395" y="1378"/>
                  </a:lnTo>
                  <a:lnTo>
                    <a:pt x="1401" y="1372"/>
                  </a:lnTo>
                  <a:lnTo>
                    <a:pt x="1401" y="1367"/>
                  </a:lnTo>
                  <a:lnTo>
                    <a:pt x="1406" y="1362"/>
                  </a:lnTo>
                  <a:lnTo>
                    <a:pt x="1406" y="1357"/>
                  </a:lnTo>
                  <a:lnTo>
                    <a:pt x="1406" y="1351"/>
                  </a:lnTo>
                  <a:lnTo>
                    <a:pt x="1412" y="1346"/>
                  </a:lnTo>
                  <a:lnTo>
                    <a:pt x="1412" y="1341"/>
                  </a:lnTo>
                  <a:lnTo>
                    <a:pt x="1418" y="1335"/>
                  </a:lnTo>
                  <a:lnTo>
                    <a:pt x="1418" y="1330"/>
                  </a:lnTo>
                  <a:lnTo>
                    <a:pt x="1418" y="1325"/>
                  </a:lnTo>
                  <a:lnTo>
                    <a:pt x="1423" y="1319"/>
                  </a:lnTo>
                  <a:lnTo>
                    <a:pt x="1423" y="1314"/>
                  </a:lnTo>
                  <a:lnTo>
                    <a:pt x="1429" y="1309"/>
                  </a:lnTo>
                  <a:lnTo>
                    <a:pt x="1429" y="1303"/>
                  </a:lnTo>
                  <a:lnTo>
                    <a:pt x="1435" y="1298"/>
                  </a:lnTo>
                  <a:lnTo>
                    <a:pt x="1435" y="1293"/>
                  </a:lnTo>
                  <a:lnTo>
                    <a:pt x="1440" y="1287"/>
                  </a:lnTo>
                  <a:lnTo>
                    <a:pt x="1440" y="1282"/>
                  </a:lnTo>
                  <a:lnTo>
                    <a:pt x="1446" y="1277"/>
                  </a:lnTo>
                  <a:lnTo>
                    <a:pt x="1446" y="1271"/>
                  </a:lnTo>
                  <a:lnTo>
                    <a:pt x="1452" y="1266"/>
                  </a:lnTo>
                  <a:lnTo>
                    <a:pt x="1457" y="1261"/>
                  </a:lnTo>
                  <a:lnTo>
                    <a:pt x="1457" y="1255"/>
                  </a:lnTo>
                  <a:lnTo>
                    <a:pt x="1463" y="1250"/>
                  </a:lnTo>
                  <a:lnTo>
                    <a:pt x="1469" y="1245"/>
                  </a:lnTo>
                  <a:lnTo>
                    <a:pt x="1469" y="1240"/>
                  </a:lnTo>
                  <a:lnTo>
                    <a:pt x="1474" y="1234"/>
                  </a:lnTo>
                  <a:lnTo>
                    <a:pt x="1480" y="1229"/>
                  </a:lnTo>
                  <a:lnTo>
                    <a:pt x="1486" y="1224"/>
                  </a:lnTo>
                  <a:lnTo>
                    <a:pt x="1491" y="1218"/>
                  </a:lnTo>
                  <a:lnTo>
                    <a:pt x="1497" y="1218"/>
                  </a:lnTo>
                  <a:lnTo>
                    <a:pt x="1503" y="1218"/>
                  </a:lnTo>
                  <a:lnTo>
                    <a:pt x="1508" y="1218"/>
                  </a:lnTo>
                  <a:lnTo>
                    <a:pt x="1514" y="1218"/>
                  </a:lnTo>
                  <a:lnTo>
                    <a:pt x="1520" y="1218"/>
                  </a:lnTo>
                  <a:lnTo>
                    <a:pt x="1525" y="1218"/>
                  </a:lnTo>
                  <a:lnTo>
                    <a:pt x="1531" y="1218"/>
                  </a:lnTo>
                  <a:lnTo>
                    <a:pt x="1537" y="1224"/>
                  </a:lnTo>
                  <a:lnTo>
                    <a:pt x="1542" y="1224"/>
                  </a:lnTo>
                  <a:lnTo>
                    <a:pt x="1548" y="1229"/>
                  </a:lnTo>
                  <a:lnTo>
                    <a:pt x="1554" y="1229"/>
                  </a:lnTo>
                  <a:lnTo>
                    <a:pt x="1559" y="1234"/>
                  </a:lnTo>
                  <a:lnTo>
                    <a:pt x="1565" y="1240"/>
                  </a:lnTo>
                  <a:lnTo>
                    <a:pt x="1571" y="1245"/>
                  </a:lnTo>
                  <a:lnTo>
                    <a:pt x="1576" y="1245"/>
                  </a:lnTo>
                  <a:lnTo>
                    <a:pt x="1582" y="1250"/>
                  </a:lnTo>
                  <a:lnTo>
                    <a:pt x="1588" y="1255"/>
                  </a:lnTo>
                  <a:lnTo>
                    <a:pt x="1593" y="1261"/>
                  </a:lnTo>
                  <a:lnTo>
                    <a:pt x="1599" y="1266"/>
                  </a:lnTo>
                  <a:lnTo>
                    <a:pt x="1605" y="1271"/>
                  </a:lnTo>
                  <a:lnTo>
                    <a:pt x="1610" y="1277"/>
                  </a:lnTo>
                  <a:lnTo>
                    <a:pt x="1616" y="1282"/>
                  </a:lnTo>
                  <a:lnTo>
                    <a:pt x="1622" y="1282"/>
                  </a:lnTo>
                  <a:lnTo>
                    <a:pt x="1627" y="1287"/>
                  </a:lnTo>
                  <a:lnTo>
                    <a:pt x="1633" y="1293"/>
                  </a:lnTo>
                  <a:lnTo>
                    <a:pt x="1639" y="1298"/>
                  </a:lnTo>
                  <a:lnTo>
                    <a:pt x="1644" y="1298"/>
                  </a:lnTo>
                  <a:lnTo>
                    <a:pt x="1650" y="1303"/>
                  </a:lnTo>
                  <a:lnTo>
                    <a:pt x="1656" y="1303"/>
                  </a:lnTo>
                  <a:lnTo>
                    <a:pt x="1661" y="1309"/>
                  </a:lnTo>
                  <a:lnTo>
                    <a:pt x="1667" y="1309"/>
                  </a:lnTo>
                  <a:lnTo>
                    <a:pt x="1673" y="1309"/>
                  </a:lnTo>
                  <a:lnTo>
                    <a:pt x="1678" y="1314"/>
                  </a:lnTo>
                  <a:lnTo>
                    <a:pt x="1684" y="1314"/>
                  </a:lnTo>
                  <a:lnTo>
                    <a:pt x="1690" y="1314"/>
                  </a:lnTo>
                  <a:lnTo>
                    <a:pt x="1695" y="1314"/>
                  </a:lnTo>
                  <a:lnTo>
                    <a:pt x="1701" y="1314"/>
                  </a:lnTo>
                  <a:lnTo>
                    <a:pt x="1707" y="1314"/>
                  </a:lnTo>
                  <a:lnTo>
                    <a:pt x="1712" y="1314"/>
                  </a:lnTo>
                  <a:lnTo>
                    <a:pt x="1718" y="1314"/>
                  </a:lnTo>
                  <a:lnTo>
                    <a:pt x="1724" y="1314"/>
                  </a:lnTo>
                  <a:lnTo>
                    <a:pt x="1729" y="1314"/>
                  </a:lnTo>
                  <a:lnTo>
                    <a:pt x="1735" y="1314"/>
                  </a:lnTo>
                  <a:lnTo>
                    <a:pt x="1741" y="1314"/>
                  </a:lnTo>
                  <a:lnTo>
                    <a:pt x="1746" y="1309"/>
                  </a:lnTo>
                  <a:lnTo>
                    <a:pt x="1752" y="1309"/>
                  </a:lnTo>
                  <a:lnTo>
                    <a:pt x="1758" y="1309"/>
                  </a:lnTo>
                  <a:lnTo>
                    <a:pt x="1763" y="1309"/>
                  </a:lnTo>
                  <a:lnTo>
                    <a:pt x="1769" y="1303"/>
                  </a:lnTo>
                  <a:lnTo>
                    <a:pt x="1775" y="1303"/>
                  </a:lnTo>
                  <a:lnTo>
                    <a:pt x="1780" y="1303"/>
                  </a:lnTo>
                  <a:lnTo>
                    <a:pt x="1786" y="1303"/>
                  </a:lnTo>
                  <a:lnTo>
                    <a:pt x="1792" y="1303"/>
                  </a:lnTo>
                  <a:lnTo>
                    <a:pt x="1797" y="1298"/>
                  </a:lnTo>
                  <a:lnTo>
                    <a:pt x="1803" y="1298"/>
                  </a:lnTo>
                  <a:lnTo>
                    <a:pt x="1809" y="1298"/>
                  </a:lnTo>
                  <a:lnTo>
                    <a:pt x="1815" y="1298"/>
                  </a:lnTo>
                  <a:lnTo>
                    <a:pt x="1820" y="1298"/>
                  </a:lnTo>
                  <a:lnTo>
                    <a:pt x="1826" y="1298"/>
                  </a:lnTo>
                  <a:lnTo>
                    <a:pt x="1832" y="1293"/>
                  </a:lnTo>
                  <a:lnTo>
                    <a:pt x="1837" y="1293"/>
                  </a:lnTo>
                  <a:lnTo>
                    <a:pt x="1843" y="1293"/>
                  </a:lnTo>
                  <a:lnTo>
                    <a:pt x="1849" y="1293"/>
                  </a:lnTo>
                  <a:lnTo>
                    <a:pt x="1854" y="1293"/>
                  </a:lnTo>
                  <a:lnTo>
                    <a:pt x="1860" y="1293"/>
                  </a:lnTo>
                  <a:lnTo>
                    <a:pt x="1866" y="1293"/>
                  </a:lnTo>
                  <a:lnTo>
                    <a:pt x="1871" y="1293"/>
                  </a:lnTo>
                  <a:lnTo>
                    <a:pt x="1877" y="1293"/>
                  </a:lnTo>
                  <a:lnTo>
                    <a:pt x="1883" y="1293"/>
                  </a:lnTo>
                  <a:lnTo>
                    <a:pt x="1888" y="1293"/>
                  </a:lnTo>
                  <a:lnTo>
                    <a:pt x="1894" y="1293"/>
                  </a:lnTo>
                  <a:lnTo>
                    <a:pt x="1900" y="1293"/>
                  </a:lnTo>
                  <a:lnTo>
                    <a:pt x="1905" y="1293"/>
                  </a:lnTo>
                  <a:lnTo>
                    <a:pt x="1911" y="1293"/>
                  </a:lnTo>
                  <a:lnTo>
                    <a:pt x="1917" y="1293"/>
                  </a:lnTo>
                  <a:lnTo>
                    <a:pt x="1922" y="1298"/>
                  </a:lnTo>
                  <a:lnTo>
                    <a:pt x="1928" y="1298"/>
                  </a:lnTo>
                  <a:lnTo>
                    <a:pt x="1934" y="1298"/>
                  </a:lnTo>
                  <a:lnTo>
                    <a:pt x="1939" y="1298"/>
                  </a:lnTo>
                  <a:lnTo>
                    <a:pt x="1945" y="1298"/>
                  </a:lnTo>
                  <a:lnTo>
                    <a:pt x="1951" y="1298"/>
                  </a:lnTo>
                  <a:lnTo>
                    <a:pt x="1956" y="1298"/>
                  </a:lnTo>
                  <a:lnTo>
                    <a:pt x="1962" y="1298"/>
                  </a:lnTo>
                  <a:lnTo>
                    <a:pt x="1968" y="1298"/>
                  </a:lnTo>
                  <a:lnTo>
                    <a:pt x="1973" y="1298"/>
                  </a:lnTo>
                  <a:lnTo>
                    <a:pt x="1979" y="1298"/>
                  </a:lnTo>
                  <a:lnTo>
                    <a:pt x="1985" y="1298"/>
                  </a:lnTo>
                  <a:lnTo>
                    <a:pt x="1990" y="1298"/>
                  </a:lnTo>
                  <a:lnTo>
                    <a:pt x="1996" y="1298"/>
                  </a:lnTo>
                  <a:lnTo>
                    <a:pt x="2002" y="1298"/>
                  </a:lnTo>
                  <a:lnTo>
                    <a:pt x="2007" y="1298"/>
                  </a:lnTo>
                  <a:lnTo>
                    <a:pt x="2013" y="1298"/>
                  </a:lnTo>
                  <a:lnTo>
                    <a:pt x="2019" y="1298"/>
                  </a:lnTo>
                  <a:lnTo>
                    <a:pt x="2024" y="1298"/>
                  </a:lnTo>
                  <a:lnTo>
                    <a:pt x="2030" y="1298"/>
                  </a:lnTo>
                  <a:lnTo>
                    <a:pt x="2036" y="1293"/>
                  </a:lnTo>
                  <a:lnTo>
                    <a:pt x="2041" y="1293"/>
                  </a:lnTo>
                  <a:lnTo>
                    <a:pt x="2047" y="1293"/>
                  </a:lnTo>
                </a:path>
              </a:pathLst>
            </a:custGeom>
            <a:noFill/>
            <a:ln w="25400">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Freeform 28">
              <a:extLst>
                <a:ext uri="{FF2B5EF4-FFF2-40B4-BE49-F238E27FC236}">
                  <a16:creationId xmlns:a16="http://schemas.microsoft.com/office/drawing/2014/main" id="{A614A05A-D656-117E-91B1-DE359F0158DC}"/>
                </a:ext>
              </a:extLst>
            </p:cNvPr>
            <p:cNvSpPr>
              <a:spLocks/>
            </p:cNvSpPr>
            <p:nvPr/>
          </p:nvSpPr>
          <p:spPr bwMode="auto">
            <a:xfrm>
              <a:off x="1248" y="144"/>
              <a:ext cx="3120" cy="1536"/>
            </a:xfrm>
            <a:custGeom>
              <a:avLst/>
              <a:gdLst>
                <a:gd name="T0" fmla="*/ 70 w 2047"/>
                <a:gd name="T1" fmla="*/ 1315 h 1516"/>
                <a:gd name="T2" fmla="*/ 148 w 2047"/>
                <a:gd name="T3" fmla="*/ 1315 h 1516"/>
                <a:gd name="T4" fmla="*/ 226 w 2047"/>
                <a:gd name="T5" fmla="*/ 1310 h 1516"/>
                <a:gd name="T6" fmla="*/ 303 w 2047"/>
                <a:gd name="T7" fmla="*/ 1310 h 1516"/>
                <a:gd name="T8" fmla="*/ 381 w 2047"/>
                <a:gd name="T9" fmla="*/ 1315 h 1516"/>
                <a:gd name="T10" fmla="*/ 459 w 2047"/>
                <a:gd name="T11" fmla="*/ 1326 h 1516"/>
                <a:gd name="T12" fmla="*/ 537 w 2047"/>
                <a:gd name="T13" fmla="*/ 1331 h 1516"/>
                <a:gd name="T14" fmla="*/ 614 w 2047"/>
                <a:gd name="T15" fmla="*/ 1315 h 1516"/>
                <a:gd name="T16" fmla="*/ 692 w 2047"/>
                <a:gd name="T17" fmla="*/ 1278 h 1516"/>
                <a:gd name="T18" fmla="*/ 770 w 2047"/>
                <a:gd name="T19" fmla="*/ 1240 h 1516"/>
                <a:gd name="T20" fmla="*/ 847 w 2047"/>
                <a:gd name="T21" fmla="*/ 1234 h 1516"/>
                <a:gd name="T22" fmla="*/ 916 w 2047"/>
                <a:gd name="T23" fmla="*/ 1283 h 1516"/>
                <a:gd name="T24" fmla="*/ 951 w 2047"/>
                <a:gd name="T25" fmla="*/ 1331 h 1516"/>
                <a:gd name="T26" fmla="*/ 986 w 2047"/>
                <a:gd name="T27" fmla="*/ 1380 h 1516"/>
                <a:gd name="T28" fmla="*/ 1020 w 2047"/>
                <a:gd name="T29" fmla="*/ 1429 h 1516"/>
                <a:gd name="T30" fmla="*/ 1055 w 2047"/>
                <a:gd name="T31" fmla="*/ 1477 h 1516"/>
                <a:gd name="T32" fmla="*/ 1097 w 2047"/>
                <a:gd name="T33" fmla="*/ 1525 h 1516"/>
                <a:gd name="T34" fmla="*/ 1168 w 2047"/>
                <a:gd name="T35" fmla="*/ 1515 h 1516"/>
                <a:gd name="T36" fmla="*/ 1201 w 2047"/>
                <a:gd name="T37" fmla="*/ 1466 h 1516"/>
                <a:gd name="T38" fmla="*/ 1227 w 2047"/>
                <a:gd name="T39" fmla="*/ 1396 h 1516"/>
                <a:gd name="T40" fmla="*/ 1253 w 2047"/>
                <a:gd name="T41" fmla="*/ 1299 h 1516"/>
                <a:gd name="T42" fmla="*/ 1279 w 2047"/>
                <a:gd name="T43" fmla="*/ 1180 h 1516"/>
                <a:gd name="T44" fmla="*/ 1314 w 2047"/>
                <a:gd name="T45" fmla="*/ 1041 h 1516"/>
                <a:gd name="T46" fmla="*/ 1340 w 2047"/>
                <a:gd name="T47" fmla="*/ 890 h 1516"/>
                <a:gd name="T48" fmla="*/ 1366 w 2047"/>
                <a:gd name="T49" fmla="*/ 727 h 1516"/>
                <a:gd name="T50" fmla="*/ 1392 w 2047"/>
                <a:gd name="T51" fmla="*/ 571 h 1516"/>
                <a:gd name="T52" fmla="*/ 1427 w 2047"/>
                <a:gd name="T53" fmla="*/ 415 h 1516"/>
                <a:gd name="T54" fmla="*/ 1453 w 2047"/>
                <a:gd name="T55" fmla="*/ 276 h 1516"/>
                <a:gd name="T56" fmla="*/ 1478 w 2047"/>
                <a:gd name="T57" fmla="*/ 162 h 1516"/>
                <a:gd name="T58" fmla="*/ 1504 w 2047"/>
                <a:gd name="T59" fmla="*/ 71 h 1516"/>
                <a:gd name="T60" fmla="*/ 1538 w 2047"/>
                <a:gd name="T61" fmla="*/ 16 h 1516"/>
                <a:gd name="T62" fmla="*/ 1590 w 2047"/>
                <a:gd name="T63" fmla="*/ 22 h 1516"/>
                <a:gd name="T64" fmla="*/ 1625 w 2047"/>
                <a:gd name="T65" fmla="*/ 81 h 1516"/>
                <a:gd name="T66" fmla="*/ 1651 w 2047"/>
                <a:gd name="T67" fmla="*/ 173 h 1516"/>
                <a:gd name="T68" fmla="*/ 1677 w 2047"/>
                <a:gd name="T69" fmla="*/ 292 h 1516"/>
                <a:gd name="T70" fmla="*/ 1703 w 2047"/>
                <a:gd name="T71" fmla="*/ 432 h 1516"/>
                <a:gd name="T72" fmla="*/ 1738 w 2047"/>
                <a:gd name="T73" fmla="*/ 588 h 1516"/>
                <a:gd name="T74" fmla="*/ 1763 w 2047"/>
                <a:gd name="T75" fmla="*/ 750 h 1516"/>
                <a:gd name="T76" fmla="*/ 1789 w 2047"/>
                <a:gd name="T77" fmla="*/ 906 h 1516"/>
                <a:gd name="T78" fmla="*/ 1815 w 2047"/>
                <a:gd name="T79" fmla="*/ 1057 h 1516"/>
                <a:gd name="T80" fmla="*/ 1850 w 2047"/>
                <a:gd name="T81" fmla="*/ 1197 h 1516"/>
                <a:gd name="T82" fmla="*/ 1876 w 2047"/>
                <a:gd name="T83" fmla="*/ 1310 h 1516"/>
                <a:gd name="T84" fmla="*/ 1902 w 2047"/>
                <a:gd name="T85" fmla="*/ 1406 h 1516"/>
                <a:gd name="T86" fmla="*/ 1928 w 2047"/>
                <a:gd name="T87" fmla="*/ 1471 h 1516"/>
                <a:gd name="T88" fmla="*/ 1962 w 2047"/>
                <a:gd name="T89" fmla="*/ 1520 h 1516"/>
                <a:gd name="T90" fmla="*/ 2039 w 2047"/>
                <a:gd name="T91" fmla="*/ 1520 h 1516"/>
                <a:gd name="T92" fmla="*/ 2084 w 2047"/>
                <a:gd name="T93" fmla="*/ 1471 h 1516"/>
                <a:gd name="T94" fmla="*/ 2109 w 2047"/>
                <a:gd name="T95" fmla="*/ 1423 h 1516"/>
                <a:gd name="T96" fmla="*/ 2143 w 2047"/>
                <a:gd name="T97" fmla="*/ 1375 h 1516"/>
                <a:gd name="T98" fmla="*/ 2178 w 2047"/>
                <a:gd name="T99" fmla="*/ 1326 h 1516"/>
                <a:gd name="T100" fmla="*/ 2221 w 2047"/>
                <a:gd name="T101" fmla="*/ 1278 h 1516"/>
                <a:gd name="T102" fmla="*/ 2282 w 2047"/>
                <a:gd name="T103" fmla="*/ 1234 h 1516"/>
                <a:gd name="T104" fmla="*/ 2359 w 2047"/>
                <a:gd name="T105" fmla="*/ 1245 h 1516"/>
                <a:gd name="T106" fmla="*/ 2437 w 2047"/>
                <a:gd name="T107" fmla="*/ 1283 h 1516"/>
                <a:gd name="T108" fmla="*/ 2515 w 2047"/>
                <a:gd name="T109" fmla="*/ 1320 h 1516"/>
                <a:gd name="T110" fmla="*/ 2593 w 2047"/>
                <a:gd name="T111" fmla="*/ 1331 h 1516"/>
                <a:gd name="T112" fmla="*/ 2670 w 2047"/>
                <a:gd name="T113" fmla="*/ 1326 h 1516"/>
                <a:gd name="T114" fmla="*/ 2748 w 2047"/>
                <a:gd name="T115" fmla="*/ 1315 h 1516"/>
                <a:gd name="T116" fmla="*/ 2826 w 2047"/>
                <a:gd name="T117" fmla="*/ 1310 h 1516"/>
                <a:gd name="T118" fmla="*/ 2904 w 2047"/>
                <a:gd name="T119" fmla="*/ 1310 h 1516"/>
                <a:gd name="T120" fmla="*/ 2981 w 2047"/>
                <a:gd name="T121" fmla="*/ 1315 h 1516"/>
                <a:gd name="T122" fmla="*/ 3059 w 2047"/>
                <a:gd name="T123" fmla="*/ 1315 h 15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1516">
                  <a:moveTo>
                    <a:pt x="0" y="1293"/>
                  </a:moveTo>
                  <a:lnTo>
                    <a:pt x="6" y="1293"/>
                  </a:lnTo>
                  <a:lnTo>
                    <a:pt x="12" y="1293"/>
                  </a:lnTo>
                  <a:lnTo>
                    <a:pt x="17" y="1298"/>
                  </a:lnTo>
                  <a:lnTo>
                    <a:pt x="23" y="1298"/>
                  </a:lnTo>
                  <a:lnTo>
                    <a:pt x="29" y="1298"/>
                  </a:lnTo>
                  <a:lnTo>
                    <a:pt x="34" y="1298"/>
                  </a:lnTo>
                  <a:lnTo>
                    <a:pt x="40" y="1298"/>
                  </a:lnTo>
                  <a:lnTo>
                    <a:pt x="46" y="1298"/>
                  </a:lnTo>
                  <a:lnTo>
                    <a:pt x="51" y="1298"/>
                  </a:lnTo>
                  <a:lnTo>
                    <a:pt x="57" y="1298"/>
                  </a:lnTo>
                  <a:lnTo>
                    <a:pt x="63" y="1298"/>
                  </a:lnTo>
                  <a:lnTo>
                    <a:pt x="68" y="1298"/>
                  </a:lnTo>
                  <a:lnTo>
                    <a:pt x="74" y="1298"/>
                  </a:lnTo>
                  <a:lnTo>
                    <a:pt x="80" y="1298"/>
                  </a:lnTo>
                  <a:lnTo>
                    <a:pt x="85" y="1298"/>
                  </a:lnTo>
                  <a:lnTo>
                    <a:pt x="91" y="1298"/>
                  </a:lnTo>
                  <a:lnTo>
                    <a:pt x="97" y="1298"/>
                  </a:lnTo>
                  <a:lnTo>
                    <a:pt x="102" y="1298"/>
                  </a:lnTo>
                  <a:lnTo>
                    <a:pt x="108" y="1298"/>
                  </a:lnTo>
                  <a:lnTo>
                    <a:pt x="114" y="1298"/>
                  </a:lnTo>
                  <a:lnTo>
                    <a:pt x="119" y="1298"/>
                  </a:lnTo>
                  <a:lnTo>
                    <a:pt x="125" y="1298"/>
                  </a:lnTo>
                  <a:lnTo>
                    <a:pt x="131" y="1293"/>
                  </a:lnTo>
                  <a:lnTo>
                    <a:pt x="136" y="1293"/>
                  </a:lnTo>
                  <a:lnTo>
                    <a:pt x="142" y="1293"/>
                  </a:lnTo>
                  <a:lnTo>
                    <a:pt x="148" y="1293"/>
                  </a:lnTo>
                  <a:lnTo>
                    <a:pt x="153" y="1293"/>
                  </a:lnTo>
                  <a:lnTo>
                    <a:pt x="159" y="1293"/>
                  </a:lnTo>
                  <a:lnTo>
                    <a:pt x="165" y="1293"/>
                  </a:lnTo>
                  <a:lnTo>
                    <a:pt x="170" y="1293"/>
                  </a:lnTo>
                  <a:lnTo>
                    <a:pt x="176" y="1293"/>
                  </a:lnTo>
                  <a:lnTo>
                    <a:pt x="182" y="1293"/>
                  </a:lnTo>
                  <a:lnTo>
                    <a:pt x="187" y="1293"/>
                  </a:lnTo>
                  <a:lnTo>
                    <a:pt x="193" y="1293"/>
                  </a:lnTo>
                  <a:lnTo>
                    <a:pt x="199" y="1293"/>
                  </a:lnTo>
                  <a:lnTo>
                    <a:pt x="204" y="1293"/>
                  </a:lnTo>
                  <a:lnTo>
                    <a:pt x="210" y="1293"/>
                  </a:lnTo>
                  <a:lnTo>
                    <a:pt x="216" y="1293"/>
                  </a:lnTo>
                  <a:lnTo>
                    <a:pt x="221" y="1298"/>
                  </a:lnTo>
                  <a:lnTo>
                    <a:pt x="227" y="1298"/>
                  </a:lnTo>
                  <a:lnTo>
                    <a:pt x="233" y="1298"/>
                  </a:lnTo>
                  <a:lnTo>
                    <a:pt x="238" y="1298"/>
                  </a:lnTo>
                  <a:lnTo>
                    <a:pt x="244" y="1298"/>
                  </a:lnTo>
                  <a:lnTo>
                    <a:pt x="250" y="1298"/>
                  </a:lnTo>
                  <a:lnTo>
                    <a:pt x="255" y="1303"/>
                  </a:lnTo>
                  <a:lnTo>
                    <a:pt x="261" y="1303"/>
                  </a:lnTo>
                  <a:lnTo>
                    <a:pt x="267" y="1303"/>
                  </a:lnTo>
                  <a:lnTo>
                    <a:pt x="272" y="1303"/>
                  </a:lnTo>
                  <a:lnTo>
                    <a:pt x="278" y="1309"/>
                  </a:lnTo>
                  <a:lnTo>
                    <a:pt x="284" y="1309"/>
                  </a:lnTo>
                  <a:lnTo>
                    <a:pt x="289" y="1309"/>
                  </a:lnTo>
                  <a:lnTo>
                    <a:pt x="295" y="1309"/>
                  </a:lnTo>
                  <a:lnTo>
                    <a:pt x="301" y="1309"/>
                  </a:lnTo>
                  <a:lnTo>
                    <a:pt x="306" y="1314"/>
                  </a:lnTo>
                  <a:lnTo>
                    <a:pt x="312" y="1314"/>
                  </a:lnTo>
                  <a:lnTo>
                    <a:pt x="318" y="1314"/>
                  </a:lnTo>
                  <a:lnTo>
                    <a:pt x="323" y="1314"/>
                  </a:lnTo>
                  <a:lnTo>
                    <a:pt x="329" y="1314"/>
                  </a:lnTo>
                  <a:lnTo>
                    <a:pt x="335" y="1314"/>
                  </a:lnTo>
                  <a:lnTo>
                    <a:pt x="340" y="1314"/>
                  </a:lnTo>
                  <a:lnTo>
                    <a:pt x="346" y="1314"/>
                  </a:lnTo>
                  <a:lnTo>
                    <a:pt x="352" y="1314"/>
                  </a:lnTo>
                  <a:lnTo>
                    <a:pt x="357" y="1314"/>
                  </a:lnTo>
                  <a:lnTo>
                    <a:pt x="363" y="1314"/>
                  </a:lnTo>
                  <a:lnTo>
                    <a:pt x="369" y="1314"/>
                  </a:lnTo>
                  <a:lnTo>
                    <a:pt x="374" y="1309"/>
                  </a:lnTo>
                  <a:lnTo>
                    <a:pt x="380" y="1309"/>
                  </a:lnTo>
                  <a:lnTo>
                    <a:pt x="386" y="1309"/>
                  </a:lnTo>
                  <a:lnTo>
                    <a:pt x="391" y="1303"/>
                  </a:lnTo>
                  <a:lnTo>
                    <a:pt x="397" y="1303"/>
                  </a:lnTo>
                  <a:lnTo>
                    <a:pt x="403" y="1298"/>
                  </a:lnTo>
                  <a:lnTo>
                    <a:pt x="408" y="1298"/>
                  </a:lnTo>
                  <a:lnTo>
                    <a:pt x="414" y="1293"/>
                  </a:lnTo>
                  <a:lnTo>
                    <a:pt x="420" y="1287"/>
                  </a:lnTo>
                  <a:lnTo>
                    <a:pt x="425" y="1282"/>
                  </a:lnTo>
                  <a:lnTo>
                    <a:pt x="431" y="1277"/>
                  </a:lnTo>
                  <a:lnTo>
                    <a:pt x="437" y="1277"/>
                  </a:lnTo>
                  <a:lnTo>
                    <a:pt x="442" y="1271"/>
                  </a:lnTo>
                  <a:lnTo>
                    <a:pt x="448" y="1266"/>
                  </a:lnTo>
                  <a:lnTo>
                    <a:pt x="454" y="1261"/>
                  </a:lnTo>
                  <a:lnTo>
                    <a:pt x="459" y="1255"/>
                  </a:lnTo>
                  <a:lnTo>
                    <a:pt x="465" y="1250"/>
                  </a:lnTo>
                  <a:lnTo>
                    <a:pt x="471" y="1245"/>
                  </a:lnTo>
                  <a:lnTo>
                    <a:pt x="476" y="1240"/>
                  </a:lnTo>
                  <a:lnTo>
                    <a:pt x="482" y="1240"/>
                  </a:lnTo>
                  <a:lnTo>
                    <a:pt x="488" y="1234"/>
                  </a:lnTo>
                  <a:lnTo>
                    <a:pt x="493" y="1229"/>
                  </a:lnTo>
                  <a:lnTo>
                    <a:pt x="499" y="1229"/>
                  </a:lnTo>
                  <a:lnTo>
                    <a:pt x="505" y="1224"/>
                  </a:lnTo>
                  <a:lnTo>
                    <a:pt x="510" y="1224"/>
                  </a:lnTo>
                  <a:lnTo>
                    <a:pt x="516" y="1218"/>
                  </a:lnTo>
                  <a:lnTo>
                    <a:pt x="522" y="1218"/>
                  </a:lnTo>
                  <a:lnTo>
                    <a:pt x="527" y="1218"/>
                  </a:lnTo>
                  <a:lnTo>
                    <a:pt x="533" y="1218"/>
                  </a:lnTo>
                  <a:lnTo>
                    <a:pt x="539" y="1218"/>
                  </a:lnTo>
                  <a:lnTo>
                    <a:pt x="545" y="1218"/>
                  </a:lnTo>
                  <a:lnTo>
                    <a:pt x="550" y="1218"/>
                  </a:lnTo>
                  <a:lnTo>
                    <a:pt x="556" y="1218"/>
                  </a:lnTo>
                  <a:lnTo>
                    <a:pt x="562" y="1224"/>
                  </a:lnTo>
                  <a:lnTo>
                    <a:pt x="567" y="1229"/>
                  </a:lnTo>
                  <a:lnTo>
                    <a:pt x="573" y="1234"/>
                  </a:lnTo>
                  <a:lnTo>
                    <a:pt x="579" y="1240"/>
                  </a:lnTo>
                  <a:lnTo>
                    <a:pt x="584" y="1245"/>
                  </a:lnTo>
                  <a:lnTo>
                    <a:pt x="590" y="1250"/>
                  </a:lnTo>
                  <a:lnTo>
                    <a:pt x="596" y="1255"/>
                  </a:lnTo>
                  <a:lnTo>
                    <a:pt x="596" y="1261"/>
                  </a:lnTo>
                  <a:lnTo>
                    <a:pt x="601" y="1266"/>
                  </a:lnTo>
                  <a:lnTo>
                    <a:pt x="601" y="1271"/>
                  </a:lnTo>
                  <a:lnTo>
                    <a:pt x="607" y="1277"/>
                  </a:lnTo>
                  <a:lnTo>
                    <a:pt x="613" y="1282"/>
                  </a:lnTo>
                  <a:lnTo>
                    <a:pt x="613" y="1287"/>
                  </a:lnTo>
                  <a:lnTo>
                    <a:pt x="618" y="1293"/>
                  </a:lnTo>
                  <a:lnTo>
                    <a:pt x="618" y="1298"/>
                  </a:lnTo>
                  <a:lnTo>
                    <a:pt x="618" y="1303"/>
                  </a:lnTo>
                  <a:lnTo>
                    <a:pt x="624" y="1309"/>
                  </a:lnTo>
                  <a:lnTo>
                    <a:pt x="624" y="1314"/>
                  </a:lnTo>
                  <a:lnTo>
                    <a:pt x="630" y="1319"/>
                  </a:lnTo>
                  <a:lnTo>
                    <a:pt x="630" y="1325"/>
                  </a:lnTo>
                  <a:lnTo>
                    <a:pt x="630" y="1330"/>
                  </a:lnTo>
                  <a:lnTo>
                    <a:pt x="635" y="1335"/>
                  </a:lnTo>
                  <a:lnTo>
                    <a:pt x="641" y="1341"/>
                  </a:lnTo>
                  <a:lnTo>
                    <a:pt x="641" y="1346"/>
                  </a:lnTo>
                  <a:lnTo>
                    <a:pt x="641" y="1351"/>
                  </a:lnTo>
                  <a:lnTo>
                    <a:pt x="647" y="1357"/>
                  </a:lnTo>
                  <a:lnTo>
                    <a:pt x="647" y="1362"/>
                  </a:lnTo>
                  <a:lnTo>
                    <a:pt x="647" y="1367"/>
                  </a:lnTo>
                  <a:lnTo>
                    <a:pt x="652" y="1372"/>
                  </a:lnTo>
                  <a:lnTo>
                    <a:pt x="652" y="1378"/>
                  </a:lnTo>
                  <a:lnTo>
                    <a:pt x="658" y="1383"/>
                  </a:lnTo>
                  <a:lnTo>
                    <a:pt x="658" y="1388"/>
                  </a:lnTo>
                  <a:lnTo>
                    <a:pt x="664" y="1394"/>
                  </a:lnTo>
                  <a:lnTo>
                    <a:pt x="664" y="1399"/>
                  </a:lnTo>
                  <a:lnTo>
                    <a:pt x="664" y="1404"/>
                  </a:lnTo>
                  <a:lnTo>
                    <a:pt x="669" y="1410"/>
                  </a:lnTo>
                  <a:lnTo>
                    <a:pt x="669" y="1415"/>
                  </a:lnTo>
                  <a:lnTo>
                    <a:pt x="669" y="1420"/>
                  </a:lnTo>
                  <a:lnTo>
                    <a:pt x="675" y="1426"/>
                  </a:lnTo>
                  <a:lnTo>
                    <a:pt x="675" y="1431"/>
                  </a:lnTo>
                  <a:lnTo>
                    <a:pt x="681" y="1436"/>
                  </a:lnTo>
                  <a:lnTo>
                    <a:pt x="681" y="1442"/>
                  </a:lnTo>
                  <a:lnTo>
                    <a:pt x="686" y="1447"/>
                  </a:lnTo>
                  <a:lnTo>
                    <a:pt x="686" y="1452"/>
                  </a:lnTo>
                  <a:lnTo>
                    <a:pt x="692" y="1458"/>
                  </a:lnTo>
                  <a:lnTo>
                    <a:pt x="692" y="1463"/>
                  </a:lnTo>
                  <a:lnTo>
                    <a:pt x="692" y="1468"/>
                  </a:lnTo>
                  <a:lnTo>
                    <a:pt x="698" y="1474"/>
                  </a:lnTo>
                  <a:lnTo>
                    <a:pt x="698" y="1479"/>
                  </a:lnTo>
                  <a:lnTo>
                    <a:pt x="703" y="1484"/>
                  </a:lnTo>
                  <a:lnTo>
                    <a:pt x="709" y="1489"/>
                  </a:lnTo>
                  <a:lnTo>
                    <a:pt x="715" y="1495"/>
                  </a:lnTo>
                  <a:lnTo>
                    <a:pt x="715" y="1500"/>
                  </a:lnTo>
                  <a:lnTo>
                    <a:pt x="720" y="1505"/>
                  </a:lnTo>
                  <a:lnTo>
                    <a:pt x="726" y="1511"/>
                  </a:lnTo>
                  <a:lnTo>
                    <a:pt x="732" y="1516"/>
                  </a:lnTo>
                  <a:lnTo>
                    <a:pt x="737" y="1516"/>
                  </a:lnTo>
                  <a:lnTo>
                    <a:pt x="743" y="1516"/>
                  </a:lnTo>
                  <a:lnTo>
                    <a:pt x="749" y="1511"/>
                  </a:lnTo>
                  <a:lnTo>
                    <a:pt x="754" y="1511"/>
                  </a:lnTo>
                  <a:lnTo>
                    <a:pt x="760" y="1505"/>
                  </a:lnTo>
                  <a:lnTo>
                    <a:pt x="766" y="1500"/>
                  </a:lnTo>
                  <a:lnTo>
                    <a:pt x="766" y="1495"/>
                  </a:lnTo>
                  <a:lnTo>
                    <a:pt x="771" y="1489"/>
                  </a:lnTo>
                  <a:lnTo>
                    <a:pt x="771" y="1484"/>
                  </a:lnTo>
                  <a:lnTo>
                    <a:pt x="771" y="1479"/>
                  </a:lnTo>
                  <a:lnTo>
                    <a:pt x="777" y="1474"/>
                  </a:lnTo>
                  <a:lnTo>
                    <a:pt x="777" y="1468"/>
                  </a:lnTo>
                  <a:lnTo>
                    <a:pt x="777" y="1463"/>
                  </a:lnTo>
                  <a:lnTo>
                    <a:pt x="783" y="1458"/>
                  </a:lnTo>
                  <a:lnTo>
                    <a:pt x="783" y="1452"/>
                  </a:lnTo>
                  <a:lnTo>
                    <a:pt x="788" y="1447"/>
                  </a:lnTo>
                  <a:lnTo>
                    <a:pt x="788" y="1442"/>
                  </a:lnTo>
                  <a:lnTo>
                    <a:pt x="788" y="1436"/>
                  </a:lnTo>
                  <a:lnTo>
                    <a:pt x="794" y="1426"/>
                  </a:lnTo>
                  <a:lnTo>
                    <a:pt x="794" y="1420"/>
                  </a:lnTo>
                  <a:lnTo>
                    <a:pt x="794" y="1410"/>
                  </a:lnTo>
                  <a:lnTo>
                    <a:pt x="800" y="1404"/>
                  </a:lnTo>
                  <a:lnTo>
                    <a:pt x="800" y="1394"/>
                  </a:lnTo>
                  <a:lnTo>
                    <a:pt x="800" y="1388"/>
                  </a:lnTo>
                  <a:lnTo>
                    <a:pt x="805" y="1378"/>
                  </a:lnTo>
                  <a:lnTo>
                    <a:pt x="805" y="1367"/>
                  </a:lnTo>
                  <a:lnTo>
                    <a:pt x="811" y="1357"/>
                  </a:lnTo>
                  <a:lnTo>
                    <a:pt x="811" y="1346"/>
                  </a:lnTo>
                  <a:lnTo>
                    <a:pt x="811" y="1341"/>
                  </a:lnTo>
                  <a:lnTo>
                    <a:pt x="817" y="1330"/>
                  </a:lnTo>
                  <a:lnTo>
                    <a:pt x="817" y="1319"/>
                  </a:lnTo>
                  <a:lnTo>
                    <a:pt x="817" y="1303"/>
                  </a:lnTo>
                  <a:lnTo>
                    <a:pt x="822" y="1293"/>
                  </a:lnTo>
                  <a:lnTo>
                    <a:pt x="822" y="1282"/>
                  </a:lnTo>
                  <a:lnTo>
                    <a:pt x="822" y="1271"/>
                  </a:lnTo>
                  <a:lnTo>
                    <a:pt x="828" y="1261"/>
                  </a:lnTo>
                  <a:lnTo>
                    <a:pt x="828" y="1245"/>
                  </a:lnTo>
                  <a:lnTo>
                    <a:pt x="828" y="1234"/>
                  </a:lnTo>
                  <a:lnTo>
                    <a:pt x="834" y="1218"/>
                  </a:lnTo>
                  <a:lnTo>
                    <a:pt x="834" y="1208"/>
                  </a:lnTo>
                  <a:lnTo>
                    <a:pt x="839" y="1192"/>
                  </a:lnTo>
                  <a:lnTo>
                    <a:pt x="839" y="1181"/>
                  </a:lnTo>
                  <a:lnTo>
                    <a:pt x="839" y="1165"/>
                  </a:lnTo>
                  <a:lnTo>
                    <a:pt x="845" y="1149"/>
                  </a:lnTo>
                  <a:lnTo>
                    <a:pt x="845" y="1138"/>
                  </a:lnTo>
                  <a:lnTo>
                    <a:pt x="845" y="1123"/>
                  </a:lnTo>
                  <a:lnTo>
                    <a:pt x="851" y="1107"/>
                  </a:lnTo>
                  <a:lnTo>
                    <a:pt x="851" y="1091"/>
                  </a:lnTo>
                  <a:lnTo>
                    <a:pt x="851" y="1075"/>
                  </a:lnTo>
                  <a:lnTo>
                    <a:pt x="856" y="1059"/>
                  </a:lnTo>
                  <a:lnTo>
                    <a:pt x="856" y="1043"/>
                  </a:lnTo>
                  <a:lnTo>
                    <a:pt x="862" y="1027"/>
                  </a:lnTo>
                  <a:lnTo>
                    <a:pt x="862" y="1011"/>
                  </a:lnTo>
                  <a:lnTo>
                    <a:pt x="862" y="995"/>
                  </a:lnTo>
                  <a:lnTo>
                    <a:pt x="868" y="979"/>
                  </a:lnTo>
                  <a:lnTo>
                    <a:pt x="868" y="963"/>
                  </a:lnTo>
                  <a:lnTo>
                    <a:pt x="868" y="947"/>
                  </a:lnTo>
                  <a:lnTo>
                    <a:pt x="873" y="931"/>
                  </a:lnTo>
                  <a:lnTo>
                    <a:pt x="873" y="915"/>
                  </a:lnTo>
                  <a:lnTo>
                    <a:pt x="873" y="894"/>
                  </a:lnTo>
                  <a:lnTo>
                    <a:pt x="879" y="878"/>
                  </a:lnTo>
                  <a:lnTo>
                    <a:pt x="879" y="862"/>
                  </a:lnTo>
                  <a:lnTo>
                    <a:pt x="885" y="846"/>
                  </a:lnTo>
                  <a:lnTo>
                    <a:pt x="885" y="825"/>
                  </a:lnTo>
                  <a:lnTo>
                    <a:pt x="885" y="809"/>
                  </a:lnTo>
                  <a:lnTo>
                    <a:pt x="890" y="793"/>
                  </a:lnTo>
                  <a:lnTo>
                    <a:pt x="890" y="772"/>
                  </a:lnTo>
                  <a:lnTo>
                    <a:pt x="890" y="756"/>
                  </a:lnTo>
                  <a:lnTo>
                    <a:pt x="896" y="740"/>
                  </a:lnTo>
                  <a:lnTo>
                    <a:pt x="896" y="718"/>
                  </a:lnTo>
                  <a:lnTo>
                    <a:pt x="896" y="702"/>
                  </a:lnTo>
                  <a:lnTo>
                    <a:pt x="902" y="686"/>
                  </a:lnTo>
                  <a:lnTo>
                    <a:pt x="902" y="665"/>
                  </a:lnTo>
                  <a:lnTo>
                    <a:pt x="902" y="649"/>
                  </a:lnTo>
                  <a:lnTo>
                    <a:pt x="907" y="633"/>
                  </a:lnTo>
                  <a:lnTo>
                    <a:pt x="907" y="612"/>
                  </a:lnTo>
                  <a:lnTo>
                    <a:pt x="913" y="596"/>
                  </a:lnTo>
                  <a:lnTo>
                    <a:pt x="913" y="580"/>
                  </a:lnTo>
                  <a:lnTo>
                    <a:pt x="913" y="564"/>
                  </a:lnTo>
                  <a:lnTo>
                    <a:pt x="919" y="543"/>
                  </a:lnTo>
                  <a:lnTo>
                    <a:pt x="919" y="527"/>
                  </a:lnTo>
                  <a:lnTo>
                    <a:pt x="919" y="511"/>
                  </a:lnTo>
                  <a:lnTo>
                    <a:pt x="924" y="495"/>
                  </a:lnTo>
                  <a:lnTo>
                    <a:pt x="924" y="474"/>
                  </a:lnTo>
                  <a:lnTo>
                    <a:pt x="924" y="458"/>
                  </a:lnTo>
                  <a:lnTo>
                    <a:pt x="930" y="442"/>
                  </a:lnTo>
                  <a:lnTo>
                    <a:pt x="930" y="426"/>
                  </a:lnTo>
                  <a:lnTo>
                    <a:pt x="936" y="410"/>
                  </a:lnTo>
                  <a:lnTo>
                    <a:pt x="936" y="394"/>
                  </a:lnTo>
                  <a:lnTo>
                    <a:pt x="936" y="378"/>
                  </a:lnTo>
                  <a:lnTo>
                    <a:pt x="941" y="362"/>
                  </a:lnTo>
                  <a:lnTo>
                    <a:pt x="941" y="346"/>
                  </a:lnTo>
                  <a:lnTo>
                    <a:pt x="941" y="330"/>
                  </a:lnTo>
                  <a:lnTo>
                    <a:pt x="947" y="314"/>
                  </a:lnTo>
                  <a:lnTo>
                    <a:pt x="947" y="304"/>
                  </a:lnTo>
                  <a:lnTo>
                    <a:pt x="947" y="288"/>
                  </a:lnTo>
                  <a:lnTo>
                    <a:pt x="953" y="272"/>
                  </a:lnTo>
                  <a:lnTo>
                    <a:pt x="953" y="261"/>
                  </a:lnTo>
                  <a:lnTo>
                    <a:pt x="958" y="245"/>
                  </a:lnTo>
                  <a:lnTo>
                    <a:pt x="958" y="234"/>
                  </a:lnTo>
                  <a:lnTo>
                    <a:pt x="958" y="218"/>
                  </a:lnTo>
                  <a:lnTo>
                    <a:pt x="964" y="208"/>
                  </a:lnTo>
                  <a:lnTo>
                    <a:pt x="964" y="192"/>
                  </a:lnTo>
                  <a:lnTo>
                    <a:pt x="964" y="181"/>
                  </a:lnTo>
                  <a:lnTo>
                    <a:pt x="970" y="171"/>
                  </a:lnTo>
                  <a:lnTo>
                    <a:pt x="970" y="160"/>
                  </a:lnTo>
                  <a:lnTo>
                    <a:pt x="970" y="149"/>
                  </a:lnTo>
                  <a:lnTo>
                    <a:pt x="975" y="139"/>
                  </a:lnTo>
                  <a:lnTo>
                    <a:pt x="975" y="128"/>
                  </a:lnTo>
                  <a:lnTo>
                    <a:pt x="975" y="117"/>
                  </a:lnTo>
                  <a:lnTo>
                    <a:pt x="981" y="107"/>
                  </a:lnTo>
                  <a:lnTo>
                    <a:pt x="981" y="96"/>
                  </a:lnTo>
                  <a:lnTo>
                    <a:pt x="987" y="86"/>
                  </a:lnTo>
                  <a:lnTo>
                    <a:pt x="987" y="80"/>
                  </a:lnTo>
                  <a:lnTo>
                    <a:pt x="987" y="70"/>
                  </a:lnTo>
                  <a:lnTo>
                    <a:pt x="992" y="64"/>
                  </a:lnTo>
                  <a:lnTo>
                    <a:pt x="992" y="59"/>
                  </a:lnTo>
                  <a:lnTo>
                    <a:pt x="992" y="48"/>
                  </a:lnTo>
                  <a:lnTo>
                    <a:pt x="998" y="43"/>
                  </a:lnTo>
                  <a:lnTo>
                    <a:pt x="998" y="38"/>
                  </a:lnTo>
                  <a:lnTo>
                    <a:pt x="998" y="32"/>
                  </a:lnTo>
                  <a:lnTo>
                    <a:pt x="1004" y="27"/>
                  </a:lnTo>
                  <a:lnTo>
                    <a:pt x="1004" y="22"/>
                  </a:lnTo>
                  <a:lnTo>
                    <a:pt x="1009" y="16"/>
                  </a:lnTo>
                  <a:lnTo>
                    <a:pt x="1009" y="11"/>
                  </a:lnTo>
                  <a:lnTo>
                    <a:pt x="1015" y="6"/>
                  </a:lnTo>
                  <a:lnTo>
                    <a:pt x="1021" y="0"/>
                  </a:lnTo>
                  <a:lnTo>
                    <a:pt x="1026" y="0"/>
                  </a:lnTo>
                  <a:lnTo>
                    <a:pt x="1032" y="0"/>
                  </a:lnTo>
                  <a:lnTo>
                    <a:pt x="1038" y="6"/>
                  </a:lnTo>
                  <a:lnTo>
                    <a:pt x="1043" y="11"/>
                  </a:lnTo>
                  <a:lnTo>
                    <a:pt x="1043" y="16"/>
                  </a:lnTo>
                  <a:lnTo>
                    <a:pt x="1043" y="22"/>
                  </a:lnTo>
                  <a:lnTo>
                    <a:pt x="1049" y="27"/>
                  </a:lnTo>
                  <a:lnTo>
                    <a:pt x="1049" y="32"/>
                  </a:lnTo>
                  <a:lnTo>
                    <a:pt x="1049" y="38"/>
                  </a:lnTo>
                  <a:lnTo>
                    <a:pt x="1055" y="43"/>
                  </a:lnTo>
                  <a:lnTo>
                    <a:pt x="1055" y="48"/>
                  </a:lnTo>
                  <a:lnTo>
                    <a:pt x="1060" y="59"/>
                  </a:lnTo>
                  <a:lnTo>
                    <a:pt x="1060" y="64"/>
                  </a:lnTo>
                  <a:lnTo>
                    <a:pt x="1060" y="70"/>
                  </a:lnTo>
                  <a:lnTo>
                    <a:pt x="1066" y="80"/>
                  </a:lnTo>
                  <a:lnTo>
                    <a:pt x="1066" y="86"/>
                  </a:lnTo>
                  <a:lnTo>
                    <a:pt x="1066" y="96"/>
                  </a:lnTo>
                  <a:lnTo>
                    <a:pt x="1072" y="107"/>
                  </a:lnTo>
                  <a:lnTo>
                    <a:pt x="1072" y="117"/>
                  </a:lnTo>
                  <a:lnTo>
                    <a:pt x="1072" y="128"/>
                  </a:lnTo>
                  <a:lnTo>
                    <a:pt x="1077" y="139"/>
                  </a:lnTo>
                  <a:lnTo>
                    <a:pt x="1077" y="149"/>
                  </a:lnTo>
                  <a:lnTo>
                    <a:pt x="1083" y="160"/>
                  </a:lnTo>
                  <a:lnTo>
                    <a:pt x="1083" y="171"/>
                  </a:lnTo>
                  <a:lnTo>
                    <a:pt x="1083" y="181"/>
                  </a:lnTo>
                  <a:lnTo>
                    <a:pt x="1089" y="192"/>
                  </a:lnTo>
                  <a:lnTo>
                    <a:pt x="1089" y="208"/>
                  </a:lnTo>
                  <a:lnTo>
                    <a:pt x="1089" y="218"/>
                  </a:lnTo>
                  <a:lnTo>
                    <a:pt x="1094" y="234"/>
                  </a:lnTo>
                  <a:lnTo>
                    <a:pt x="1094" y="245"/>
                  </a:lnTo>
                  <a:lnTo>
                    <a:pt x="1094" y="261"/>
                  </a:lnTo>
                  <a:lnTo>
                    <a:pt x="1100" y="272"/>
                  </a:lnTo>
                  <a:lnTo>
                    <a:pt x="1100" y="288"/>
                  </a:lnTo>
                  <a:lnTo>
                    <a:pt x="1100" y="304"/>
                  </a:lnTo>
                  <a:lnTo>
                    <a:pt x="1106" y="314"/>
                  </a:lnTo>
                  <a:lnTo>
                    <a:pt x="1106" y="330"/>
                  </a:lnTo>
                  <a:lnTo>
                    <a:pt x="1111" y="346"/>
                  </a:lnTo>
                  <a:lnTo>
                    <a:pt x="1111" y="362"/>
                  </a:lnTo>
                  <a:lnTo>
                    <a:pt x="1111" y="378"/>
                  </a:lnTo>
                  <a:lnTo>
                    <a:pt x="1117" y="394"/>
                  </a:lnTo>
                  <a:lnTo>
                    <a:pt x="1117" y="410"/>
                  </a:lnTo>
                  <a:lnTo>
                    <a:pt x="1117" y="426"/>
                  </a:lnTo>
                  <a:lnTo>
                    <a:pt x="1123" y="442"/>
                  </a:lnTo>
                  <a:lnTo>
                    <a:pt x="1123" y="458"/>
                  </a:lnTo>
                  <a:lnTo>
                    <a:pt x="1123" y="474"/>
                  </a:lnTo>
                  <a:lnTo>
                    <a:pt x="1128" y="495"/>
                  </a:lnTo>
                  <a:lnTo>
                    <a:pt x="1128" y="511"/>
                  </a:lnTo>
                  <a:lnTo>
                    <a:pt x="1134" y="527"/>
                  </a:lnTo>
                  <a:lnTo>
                    <a:pt x="1134" y="543"/>
                  </a:lnTo>
                  <a:lnTo>
                    <a:pt x="1134" y="564"/>
                  </a:lnTo>
                  <a:lnTo>
                    <a:pt x="1140" y="580"/>
                  </a:lnTo>
                  <a:lnTo>
                    <a:pt x="1140" y="596"/>
                  </a:lnTo>
                  <a:lnTo>
                    <a:pt x="1140" y="612"/>
                  </a:lnTo>
                  <a:lnTo>
                    <a:pt x="1145" y="633"/>
                  </a:lnTo>
                  <a:lnTo>
                    <a:pt x="1145" y="649"/>
                  </a:lnTo>
                  <a:lnTo>
                    <a:pt x="1145" y="665"/>
                  </a:lnTo>
                  <a:lnTo>
                    <a:pt x="1151" y="686"/>
                  </a:lnTo>
                  <a:lnTo>
                    <a:pt x="1151" y="702"/>
                  </a:lnTo>
                  <a:lnTo>
                    <a:pt x="1157" y="718"/>
                  </a:lnTo>
                  <a:lnTo>
                    <a:pt x="1157" y="740"/>
                  </a:lnTo>
                  <a:lnTo>
                    <a:pt x="1157" y="756"/>
                  </a:lnTo>
                  <a:lnTo>
                    <a:pt x="1162" y="772"/>
                  </a:lnTo>
                  <a:lnTo>
                    <a:pt x="1162" y="793"/>
                  </a:lnTo>
                  <a:lnTo>
                    <a:pt x="1162" y="809"/>
                  </a:lnTo>
                  <a:lnTo>
                    <a:pt x="1168" y="825"/>
                  </a:lnTo>
                  <a:lnTo>
                    <a:pt x="1168" y="846"/>
                  </a:lnTo>
                  <a:lnTo>
                    <a:pt x="1168" y="862"/>
                  </a:lnTo>
                  <a:lnTo>
                    <a:pt x="1174" y="878"/>
                  </a:lnTo>
                  <a:lnTo>
                    <a:pt x="1174" y="894"/>
                  </a:lnTo>
                  <a:lnTo>
                    <a:pt x="1174" y="915"/>
                  </a:lnTo>
                  <a:lnTo>
                    <a:pt x="1180" y="931"/>
                  </a:lnTo>
                  <a:lnTo>
                    <a:pt x="1180" y="947"/>
                  </a:lnTo>
                  <a:lnTo>
                    <a:pt x="1185" y="963"/>
                  </a:lnTo>
                  <a:lnTo>
                    <a:pt x="1185" y="979"/>
                  </a:lnTo>
                  <a:lnTo>
                    <a:pt x="1185" y="995"/>
                  </a:lnTo>
                  <a:lnTo>
                    <a:pt x="1191" y="1011"/>
                  </a:lnTo>
                  <a:lnTo>
                    <a:pt x="1191" y="1027"/>
                  </a:lnTo>
                  <a:lnTo>
                    <a:pt x="1191" y="1043"/>
                  </a:lnTo>
                  <a:lnTo>
                    <a:pt x="1197" y="1059"/>
                  </a:lnTo>
                  <a:lnTo>
                    <a:pt x="1197" y="1075"/>
                  </a:lnTo>
                  <a:lnTo>
                    <a:pt x="1197" y="1091"/>
                  </a:lnTo>
                  <a:lnTo>
                    <a:pt x="1202" y="1107"/>
                  </a:lnTo>
                  <a:lnTo>
                    <a:pt x="1202" y="1123"/>
                  </a:lnTo>
                  <a:lnTo>
                    <a:pt x="1208" y="1138"/>
                  </a:lnTo>
                  <a:lnTo>
                    <a:pt x="1208" y="1149"/>
                  </a:lnTo>
                  <a:lnTo>
                    <a:pt x="1208" y="1165"/>
                  </a:lnTo>
                  <a:lnTo>
                    <a:pt x="1214" y="1181"/>
                  </a:lnTo>
                  <a:lnTo>
                    <a:pt x="1214" y="1192"/>
                  </a:lnTo>
                  <a:lnTo>
                    <a:pt x="1214" y="1208"/>
                  </a:lnTo>
                  <a:lnTo>
                    <a:pt x="1219" y="1218"/>
                  </a:lnTo>
                  <a:lnTo>
                    <a:pt x="1219" y="1234"/>
                  </a:lnTo>
                  <a:lnTo>
                    <a:pt x="1219" y="1245"/>
                  </a:lnTo>
                  <a:lnTo>
                    <a:pt x="1225" y="1261"/>
                  </a:lnTo>
                  <a:lnTo>
                    <a:pt x="1225" y="1271"/>
                  </a:lnTo>
                  <a:lnTo>
                    <a:pt x="1231" y="1282"/>
                  </a:lnTo>
                  <a:lnTo>
                    <a:pt x="1231" y="1293"/>
                  </a:lnTo>
                  <a:lnTo>
                    <a:pt x="1231" y="1303"/>
                  </a:lnTo>
                  <a:lnTo>
                    <a:pt x="1236" y="1319"/>
                  </a:lnTo>
                  <a:lnTo>
                    <a:pt x="1236" y="1330"/>
                  </a:lnTo>
                  <a:lnTo>
                    <a:pt x="1236" y="1341"/>
                  </a:lnTo>
                  <a:lnTo>
                    <a:pt x="1242" y="1346"/>
                  </a:lnTo>
                  <a:lnTo>
                    <a:pt x="1242" y="1357"/>
                  </a:lnTo>
                  <a:lnTo>
                    <a:pt x="1242" y="1367"/>
                  </a:lnTo>
                  <a:lnTo>
                    <a:pt x="1248" y="1378"/>
                  </a:lnTo>
                  <a:lnTo>
                    <a:pt x="1248" y="1388"/>
                  </a:lnTo>
                  <a:lnTo>
                    <a:pt x="1248" y="1394"/>
                  </a:lnTo>
                  <a:lnTo>
                    <a:pt x="1253" y="1404"/>
                  </a:lnTo>
                  <a:lnTo>
                    <a:pt x="1253" y="1410"/>
                  </a:lnTo>
                  <a:lnTo>
                    <a:pt x="1259" y="1420"/>
                  </a:lnTo>
                  <a:lnTo>
                    <a:pt x="1259" y="1426"/>
                  </a:lnTo>
                  <a:lnTo>
                    <a:pt x="1259" y="1436"/>
                  </a:lnTo>
                  <a:lnTo>
                    <a:pt x="1265" y="1442"/>
                  </a:lnTo>
                  <a:lnTo>
                    <a:pt x="1265" y="1447"/>
                  </a:lnTo>
                  <a:lnTo>
                    <a:pt x="1265" y="1452"/>
                  </a:lnTo>
                  <a:lnTo>
                    <a:pt x="1270" y="1458"/>
                  </a:lnTo>
                  <a:lnTo>
                    <a:pt x="1270" y="1463"/>
                  </a:lnTo>
                  <a:lnTo>
                    <a:pt x="1270" y="1468"/>
                  </a:lnTo>
                  <a:lnTo>
                    <a:pt x="1276" y="1474"/>
                  </a:lnTo>
                  <a:lnTo>
                    <a:pt x="1276" y="1479"/>
                  </a:lnTo>
                  <a:lnTo>
                    <a:pt x="1282" y="1484"/>
                  </a:lnTo>
                  <a:lnTo>
                    <a:pt x="1282" y="1489"/>
                  </a:lnTo>
                  <a:lnTo>
                    <a:pt x="1287" y="1495"/>
                  </a:lnTo>
                  <a:lnTo>
                    <a:pt x="1287" y="1500"/>
                  </a:lnTo>
                  <a:lnTo>
                    <a:pt x="1293" y="1505"/>
                  </a:lnTo>
                  <a:lnTo>
                    <a:pt x="1299" y="1511"/>
                  </a:lnTo>
                  <a:lnTo>
                    <a:pt x="1304" y="1516"/>
                  </a:lnTo>
                  <a:lnTo>
                    <a:pt x="1310" y="1516"/>
                  </a:lnTo>
                  <a:lnTo>
                    <a:pt x="1316" y="1516"/>
                  </a:lnTo>
                  <a:lnTo>
                    <a:pt x="1321" y="1511"/>
                  </a:lnTo>
                  <a:lnTo>
                    <a:pt x="1327" y="1511"/>
                  </a:lnTo>
                  <a:lnTo>
                    <a:pt x="1333" y="1505"/>
                  </a:lnTo>
                  <a:lnTo>
                    <a:pt x="1338" y="1500"/>
                  </a:lnTo>
                  <a:lnTo>
                    <a:pt x="1338" y="1495"/>
                  </a:lnTo>
                  <a:lnTo>
                    <a:pt x="1344" y="1489"/>
                  </a:lnTo>
                  <a:lnTo>
                    <a:pt x="1350" y="1484"/>
                  </a:lnTo>
                  <a:lnTo>
                    <a:pt x="1350" y="1479"/>
                  </a:lnTo>
                  <a:lnTo>
                    <a:pt x="1355" y="1474"/>
                  </a:lnTo>
                  <a:lnTo>
                    <a:pt x="1355" y="1468"/>
                  </a:lnTo>
                  <a:lnTo>
                    <a:pt x="1361" y="1463"/>
                  </a:lnTo>
                  <a:lnTo>
                    <a:pt x="1361" y="1458"/>
                  </a:lnTo>
                  <a:lnTo>
                    <a:pt x="1367" y="1452"/>
                  </a:lnTo>
                  <a:lnTo>
                    <a:pt x="1367" y="1447"/>
                  </a:lnTo>
                  <a:lnTo>
                    <a:pt x="1367" y="1442"/>
                  </a:lnTo>
                  <a:lnTo>
                    <a:pt x="1372" y="1436"/>
                  </a:lnTo>
                  <a:lnTo>
                    <a:pt x="1372" y="1431"/>
                  </a:lnTo>
                  <a:lnTo>
                    <a:pt x="1378" y="1426"/>
                  </a:lnTo>
                  <a:lnTo>
                    <a:pt x="1378" y="1420"/>
                  </a:lnTo>
                  <a:lnTo>
                    <a:pt x="1384" y="1415"/>
                  </a:lnTo>
                  <a:lnTo>
                    <a:pt x="1384" y="1410"/>
                  </a:lnTo>
                  <a:lnTo>
                    <a:pt x="1384" y="1404"/>
                  </a:lnTo>
                  <a:lnTo>
                    <a:pt x="1389" y="1399"/>
                  </a:lnTo>
                  <a:lnTo>
                    <a:pt x="1389" y="1394"/>
                  </a:lnTo>
                  <a:lnTo>
                    <a:pt x="1389" y="1388"/>
                  </a:lnTo>
                  <a:lnTo>
                    <a:pt x="1395" y="1383"/>
                  </a:lnTo>
                  <a:lnTo>
                    <a:pt x="1395" y="1378"/>
                  </a:lnTo>
                  <a:lnTo>
                    <a:pt x="1401" y="1372"/>
                  </a:lnTo>
                  <a:lnTo>
                    <a:pt x="1401" y="1367"/>
                  </a:lnTo>
                  <a:lnTo>
                    <a:pt x="1406" y="1362"/>
                  </a:lnTo>
                  <a:lnTo>
                    <a:pt x="1406" y="1357"/>
                  </a:lnTo>
                  <a:lnTo>
                    <a:pt x="1406" y="1351"/>
                  </a:lnTo>
                  <a:lnTo>
                    <a:pt x="1412" y="1346"/>
                  </a:lnTo>
                  <a:lnTo>
                    <a:pt x="1412" y="1341"/>
                  </a:lnTo>
                  <a:lnTo>
                    <a:pt x="1418" y="1335"/>
                  </a:lnTo>
                  <a:lnTo>
                    <a:pt x="1418" y="1330"/>
                  </a:lnTo>
                  <a:lnTo>
                    <a:pt x="1418" y="1325"/>
                  </a:lnTo>
                  <a:lnTo>
                    <a:pt x="1423" y="1319"/>
                  </a:lnTo>
                  <a:lnTo>
                    <a:pt x="1423" y="1314"/>
                  </a:lnTo>
                  <a:lnTo>
                    <a:pt x="1429" y="1309"/>
                  </a:lnTo>
                  <a:lnTo>
                    <a:pt x="1429" y="1303"/>
                  </a:lnTo>
                  <a:lnTo>
                    <a:pt x="1435" y="1298"/>
                  </a:lnTo>
                  <a:lnTo>
                    <a:pt x="1435" y="1293"/>
                  </a:lnTo>
                  <a:lnTo>
                    <a:pt x="1440" y="1287"/>
                  </a:lnTo>
                  <a:lnTo>
                    <a:pt x="1440" y="1282"/>
                  </a:lnTo>
                  <a:lnTo>
                    <a:pt x="1446" y="1277"/>
                  </a:lnTo>
                  <a:lnTo>
                    <a:pt x="1446" y="1271"/>
                  </a:lnTo>
                  <a:lnTo>
                    <a:pt x="1452" y="1266"/>
                  </a:lnTo>
                  <a:lnTo>
                    <a:pt x="1457" y="1261"/>
                  </a:lnTo>
                  <a:lnTo>
                    <a:pt x="1457" y="1255"/>
                  </a:lnTo>
                  <a:lnTo>
                    <a:pt x="1463" y="1250"/>
                  </a:lnTo>
                  <a:lnTo>
                    <a:pt x="1469" y="1245"/>
                  </a:lnTo>
                  <a:lnTo>
                    <a:pt x="1469" y="1240"/>
                  </a:lnTo>
                  <a:lnTo>
                    <a:pt x="1474" y="1234"/>
                  </a:lnTo>
                  <a:lnTo>
                    <a:pt x="1480" y="1229"/>
                  </a:lnTo>
                  <a:lnTo>
                    <a:pt x="1486" y="1224"/>
                  </a:lnTo>
                  <a:lnTo>
                    <a:pt x="1491" y="1218"/>
                  </a:lnTo>
                  <a:lnTo>
                    <a:pt x="1497" y="1218"/>
                  </a:lnTo>
                  <a:lnTo>
                    <a:pt x="1503" y="1218"/>
                  </a:lnTo>
                  <a:lnTo>
                    <a:pt x="1508" y="1218"/>
                  </a:lnTo>
                  <a:lnTo>
                    <a:pt x="1514" y="1218"/>
                  </a:lnTo>
                  <a:lnTo>
                    <a:pt x="1520" y="1218"/>
                  </a:lnTo>
                  <a:lnTo>
                    <a:pt x="1525" y="1218"/>
                  </a:lnTo>
                  <a:lnTo>
                    <a:pt x="1531" y="1218"/>
                  </a:lnTo>
                  <a:lnTo>
                    <a:pt x="1537" y="1224"/>
                  </a:lnTo>
                  <a:lnTo>
                    <a:pt x="1542" y="1224"/>
                  </a:lnTo>
                  <a:lnTo>
                    <a:pt x="1548" y="1229"/>
                  </a:lnTo>
                  <a:lnTo>
                    <a:pt x="1554" y="1229"/>
                  </a:lnTo>
                  <a:lnTo>
                    <a:pt x="1559" y="1234"/>
                  </a:lnTo>
                  <a:lnTo>
                    <a:pt x="1565" y="1240"/>
                  </a:lnTo>
                  <a:lnTo>
                    <a:pt x="1571" y="1245"/>
                  </a:lnTo>
                  <a:lnTo>
                    <a:pt x="1576" y="1245"/>
                  </a:lnTo>
                  <a:lnTo>
                    <a:pt x="1582" y="1250"/>
                  </a:lnTo>
                  <a:lnTo>
                    <a:pt x="1588" y="1255"/>
                  </a:lnTo>
                  <a:lnTo>
                    <a:pt x="1593" y="1261"/>
                  </a:lnTo>
                  <a:lnTo>
                    <a:pt x="1599" y="1266"/>
                  </a:lnTo>
                  <a:lnTo>
                    <a:pt x="1605" y="1271"/>
                  </a:lnTo>
                  <a:lnTo>
                    <a:pt x="1610" y="1277"/>
                  </a:lnTo>
                  <a:lnTo>
                    <a:pt x="1616" y="1282"/>
                  </a:lnTo>
                  <a:lnTo>
                    <a:pt x="1622" y="1282"/>
                  </a:lnTo>
                  <a:lnTo>
                    <a:pt x="1627" y="1287"/>
                  </a:lnTo>
                  <a:lnTo>
                    <a:pt x="1633" y="1293"/>
                  </a:lnTo>
                  <a:lnTo>
                    <a:pt x="1639" y="1298"/>
                  </a:lnTo>
                  <a:lnTo>
                    <a:pt x="1644" y="1298"/>
                  </a:lnTo>
                  <a:lnTo>
                    <a:pt x="1650" y="1303"/>
                  </a:lnTo>
                  <a:lnTo>
                    <a:pt x="1656" y="1303"/>
                  </a:lnTo>
                  <a:lnTo>
                    <a:pt x="1661" y="1309"/>
                  </a:lnTo>
                  <a:lnTo>
                    <a:pt x="1667" y="1309"/>
                  </a:lnTo>
                  <a:lnTo>
                    <a:pt x="1673" y="1309"/>
                  </a:lnTo>
                  <a:lnTo>
                    <a:pt x="1678" y="1314"/>
                  </a:lnTo>
                  <a:lnTo>
                    <a:pt x="1684" y="1314"/>
                  </a:lnTo>
                  <a:lnTo>
                    <a:pt x="1690" y="1314"/>
                  </a:lnTo>
                  <a:lnTo>
                    <a:pt x="1695" y="1314"/>
                  </a:lnTo>
                  <a:lnTo>
                    <a:pt x="1701" y="1314"/>
                  </a:lnTo>
                  <a:lnTo>
                    <a:pt x="1707" y="1314"/>
                  </a:lnTo>
                  <a:lnTo>
                    <a:pt x="1712" y="1314"/>
                  </a:lnTo>
                  <a:lnTo>
                    <a:pt x="1718" y="1314"/>
                  </a:lnTo>
                  <a:lnTo>
                    <a:pt x="1724" y="1314"/>
                  </a:lnTo>
                  <a:lnTo>
                    <a:pt x="1729" y="1314"/>
                  </a:lnTo>
                  <a:lnTo>
                    <a:pt x="1735" y="1314"/>
                  </a:lnTo>
                  <a:lnTo>
                    <a:pt x="1741" y="1314"/>
                  </a:lnTo>
                  <a:lnTo>
                    <a:pt x="1746" y="1309"/>
                  </a:lnTo>
                  <a:lnTo>
                    <a:pt x="1752" y="1309"/>
                  </a:lnTo>
                  <a:lnTo>
                    <a:pt x="1758" y="1309"/>
                  </a:lnTo>
                  <a:lnTo>
                    <a:pt x="1763" y="1309"/>
                  </a:lnTo>
                  <a:lnTo>
                    <a:pt x="1769" y="1303"/>
                  </a:lnTo>
                  <a:lnTo>
                    <a:pt x="1775" y="1303"/>
                  </a:lnTo>
                  <a:lnTo>
                    <a:pt x="1780" y="1303"/>
                  </a:lnTo>
                  <a:lnTo>
                    <a:pt x="1786" y="1303"/>
                  </a:lnTo>
                  <a:lnTo>
                    <a:pt x="1792" y="1303"/>
                  </a:lnTo>
                  <a:lnTo>
                    <a:pt x="1797" y="1298"/>
                  </a:lnTo>
                  <a:lnTo>
                    <a:pt x="1803" y="1298"/>
                  </a:lnTo>
                  <a:lnTo>
                    <a:pt x="1809" y="1298"/>
                  </a:lnTo>
                  <a:lnTo>
                    <a:pt x="1815" y="1298"/>
                  </a:lnTo>
                  <a:lnTo>
                    <a:pt x="1820" y="1298"/>
                  </a:lnTo>
                  <a:lnTo>
                    <a:pt x="1826" y="1298"/>
                  </a:lnTo>
                  <a:lnTo>
                    <a:pt x="1832" y="1293"/>
                  </a:lnTo>
                  <a:lnTo>
                    <a:pt x="1837" y="1293"/>
                  </a:lnTo>
                  <a:lnTo>
                    <a:pt x="1843" y="1293"/>
                  </a:lnTo>
                  <a:lnTo>
                    <a:pt x="1849" y="1293"/>
                  </a:lnTo>
                  <a:lnTo>
                    <a:pt x="1854" y="1293"/>
                  </a:lnTo>
                  <a:lnTo>
                    <a:pt x="1860" y="1293"/>
                  </a:lnTo>
                  <a:lnTo>
                    <a:pt x="1866" y="1293"/>
                  </a:lnTo>
                  <a:lnTo>
                    <a:pt x="1871" y="1293"/>
                  </a:lnTo>
                  <a:lnTo>
                    <a:pt x="1877" y="1293"/>
                  </a:lnTo>
                  <a:lnTo>
                    <a:pt x="1883" y="1293"/>
                  </a:lnTo>
                  <a:lnTo>
                    <a:pt x="1888" y="1293"/>
                  </a:lnTo>
                  <a:lnTo>
                    <a:pt x="1894" y="1293"/>
                  </a:lnTo>
                  <a:lnTo>
                    <a:pt x="1900" y="1293"/>
                  </a:lnTo>
                  <a:lnTo>
                    <a:pt x="1905" y="1293"/>
                  </a:lnTo>
                  <a:lnTo>
                    <a:pt x="1911" y="1293"/>
                  </a:lnTo>
                  <a:lnTo>
                    <a:pt x="1917" y="1293"/>
                  </a:lnTo>
                  <a:lnTo>
                    <a:pt x="1922" y="1298"/>
                  </a:lnTo>
                  <a:lnTo>
                    <a:pt x="1928" y="1298"/>
                  </a:lnTo>
                  <a:lnTo>
                    <a:pt x="1934" y="1298"/>
                  </a:lnTo>
                  <a:lnTo>
                    <a:pt x="1939" y="1298"/>
                  </a:lnTo>
                  <a:lnTo>
                    <a:pt x="1945" y="1298"/>
                  </a:lnTo>
                  <a:lnTo>
                    <a:pt x="1951" y="1298"/>
                  </a:lnTo>
                  <a:lnTo>
                    <a:pt x="1956" y="1298"/>
                  </a:lnTo>
                  <a:lnTo>
                    <a:pt x="1962" y="1298"/>
                  </a:lnTo>
                  <a:lnTo>
                    <a:pt x="1968" y="1298"/>
                  </a:lnTo>
                  <a:lnTo>
                    <a:pt x="1973" y="1298"/>
                  </a:lnTo>
                  <a:lnTo>
                    <a:pt x="1979" y="1298"/>
                  </a:lnTo>
                  <a:lnTo>
                    <a:pt x="1985" y="1298"/>
                  </a:lnTo>
                  <a:lnTo>
                    <a:pt x="1990" y="1298"/>
                  </a:lnTo>
                  <a:lnTo>
                    <a:pt x="1996" y="1298"/>
                  </a:lnTo>
                  <a:lnTo>
                    <a:pt x="2002" y="1298"/>
                  </a:lnTo>
                  <a:lnTo>
                    <a:pt x="2007" y="1298"/>
                  </a:lnTo>
                  <a:lnTo>
                    <a:pt x="2013" y="1298"/>
                  </a:lnTo>
                  <a:lnTo>
                    <a:pt x="2019" y="1298"/>
                  </a:lnTo>
                  <a:lnTo>
                    <a:pt x="2024" y="1298"/>
                  </a:lnTo>
                  <a:lnTo>
                    <a:pt x="2030" y="1298"/>
                  </a:lnTo>
                  <a:lnTo>
                    <a:pt x="2036" y="1293"/>
                  </a:lnTo>
                  <a:lnTo>
                    <a:pt x="2041" y="1293"/>
                  </a:lnTo>
                  <a:lnTo>
                    <a:pt x="2047" y="1293"/>
                  </a:lnTo>
                </a:path>
              </a:pathLst>
            </a:custGeom>
            <a:noFill/>
            <a:ln w="25400">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Line 29">
              <a:extLst>
                <a:ext uri="{FF2B5EF4-FFF2-40B4-BE49-F238E27FC236}">
                  <a16:creationId xmlns:a16="http://schemas.microsoft.com/office/drawing/2014/main" id="{F298FAAE-2E7D-2A35-DA46-8BF672C31281}"/>
                </a:ext>
              </a:extLst>
            </p:cNvPr>
            <p:cNvSpPr>
              <a:spLocks noChangeShapeType="1"/>
            </p:cNvSpPr>
            <p:nvPr/>
          </p:nvSpPr>
          <p:spPr bwMode="auto">
            <a:xfrm>
              <a:off x="1872" y="0"/>
              <a:ext cx="0" cy="1776"/>
            </a:xfrm>
            <a:prstGeom prst="line">
              <a:avLst/>
            </a:prstGeom>
            <a:noFill/>
            <a:ln w="25400">
              <a:solidFill>
                <a:sysClr val="windowText" lastClr="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30">
              <a:extLst>
                <a:ext uri="{FF2B5EF4-FFF2-40B4-BE49-F238E27FC236}">
                  <a16:creationId xmlns:a16="http://schemas.microsoft.com/office/drawing/2014/main" id="{295AB107-EFC3-C364-C230-C26D05ED6433}"/>
                </a:ext>
              </a:extLst>
            </p:cNvPr>
            <p:cNvSpPr>
              <a:spLocks noChangeShapeType="1"/>
            </p:cNvSpPr>
            <p:nvPr/>
          </p:nvSpPr>
          <p:spPr bwMode="auto">
            <a:xfrm>
              <a:off x="2160" y="0"/>
              <a:ext cx="0" cy="1776"/>
            </a:xfrm>
            <a:prstGeom prst="line">
              <a:avLst/>
            </a:prstGeom>
            <a:noFill/>
            <a:ln w="25400">
              <a:solidFill>
                <a:sysClr val="windowText" lastClr="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31">
              <a:extLst>
                <a:ext uri="{FF2B5EF4-FFF2-40B4-BE49-F238E27FC236}">
                  <a16:creationId xmlns:a16="http://schemas.microsoft.com/office/drawing/2014/main" id="{81840F24-B239-C974-577C-30F97FFEF77E}"/>
                </a:ext>
              </a:extLst>
            </p:cNvPr>
            <p:cNvSpPr>
              <a:spLocks noChangeShapeType="1"/>
            </p:cNvSpPr>
            <p:nvPr/>
          </p:nvSpPr>
          <p:spPr bwMode="auto">
            <a:xfrm>
              <a:off x="2496" y="0"/>
              <a:ext cx="0" cy="1776"/>
            </a:xfrm>
            <a:prstGeom prst="line">
              <a:avLst/>
            </a:prstGeom>
            <a:noFill/>
            <a:ln w="25400">
              <a:solidFill>
                <a:sysClr val="windowText" lastClr="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32">
              <a:extLst>
                <a:ext uri="{FF2B5EF4-FFF2-40B4-BE49-F238E27FC236}">
                  <a16:creationId xmlns:a16="http://schemas.microsoft.com/office/drawing/2014/main" id="{26FB854A-2B1C-2392-ED03-39B21395E820}"/>
                </a:ext>
              </a:extLst>
            </p:cNvPr>
            <p:cNvSpPr>
              <a:spLocks noChangeShapeType="1"/>
            </p:cNvSpPr>
            <p:nvPr/>
          </p:nvSpPr>
          <p:spPr bwMode="auto">
            <a:xfrm>
              <a:off x="2784" y="0"/>
              <a:ext cx="0" cy="1776"/>
            </a:xfrm>
            <a:prstGeom prst="line">
              <a:avLst/>
            </a:prstGeom>
            <a:noFill/>
            <a:ln w="25400">
              <a:solidFill>
                <a:sysClr val="windowText" lastClr="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200387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7CC2-3CA5-F8CE-5713-C5DFB6355A2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3CAD06-952F-0F28-67E9-B23616446092}"/>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09174F11-3167-A614-9901-EB74A78E676F}"/>
              </a:ext>
            </a:extLst>
          </p:cNvPr>
          <p:cNvSpPr>
            <a:spLocks noGrp="1"/>
          </p:cNvSpPr>
          <p:nvPr>
            <p:ph type="ftr" sz="quarter" idx="11"/>
          </p:nvPr>
        </p:nvSpPr>
        <p:spPr/>
        <p:txBody>
          <a:bodyPr/>
          <a:lstStyle/>
          <a:p>
            <a:r>
              <a:rPr lang="en-US"/>
              <a:t>Dr. M. Venu Gopala Rao</a:t>
            </a:r>
          </a:p>
        </p:txBody>
      </p:sp>
      <p:pic>
        <p:nvPicPr>
          <p:cNvPr id="11" name="Picture 10">
            <a:extLst>
              <a:ext uri="{FF2B5EF4-FFF2-40B4-BE49-F238E27FC236}">
                <a16:creationId xmlns:a16="http://schemas.microsoft.com/office/drawing/2014/main" id="{A5FF1306-0DB8-87D4-59C0-B0974498ACB8}"/>
              </a:ext>
            </a:extLst>
          </p:cNvPr>
          <p:cNvPicPr>
            <a:picLocks noChangeAspect="1"/>
          </p:cNvPicPr>
          <p:nvPr/>
        </p:nvPicPr>
        <p:blipFill>
          <a:blip r:embed="rId2"/>
          <a:stretch>
            <a:fillRect/>
          </a:stretch>
        </p:blipFill>
        <p:spPr>
          <a:xfrm>
            <a:off x="1491963" y="708567"/>
            <a:ext cx="9093200" cy="3250310"/>
          </a:xfrm>
          <a:prstGeom prst="rect">
            <a:avLst/>
          </a:prstGeom>
        </p:spPr>
      </p:pic>
      <p:pic>
        <p:nvPicPr>
          <p:cNvPr id="2" name="Picture 1" descr="A math equations with arrows&#10;&#10;Description automatically generated with medium confidence">
            <a:extLst>
              <a:ext uri="{FF2B5EF4-FFF2-40B4-BE49-F238E27FC236}">
                <a16:creationId xmlns:a16="http://schemas.microsoft.com/office/drawing/2014/main" id="{FB791EAD-4A0F-BBCD-6F82-E9852DF907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963" y="4064317"/>
            <a:ext cx="10457538" cy="2474595"/>
          </a:xfrm>
          <a:prstGeom prst="rect">
            <a:avLst/>
          </a:prstGeom>
          <a:noFill/>
          <a:ln>
            <a:noFill/>
          </a:ln>
        </p:spPr>
      </p:pic>
      <p:sp>
        <p:nvSpPr>
          <p:cNvPr id="3" name="TextBox 2">
            <a:extLst>
              <a:ext uri="{FF2B5EF4-FFF2-40B4-BE49-F238E27FC236}">
                <a16:creationId xmlns:a16="http://schemas.microsoft.com/office/drawing/2014/main" id="{136DAF42-5180-226F-3832-6BFF9C33868D}"/>
              </a:ext>
            </a:extLst>
          </p:cNvPr>
          <p:cNvSpPr txBox="1"/>
          <p:nvPr/>
        </p:nvSpPr>
        <p:spPr>
          <a:xfrm>
            <a:off x="0" y="-152400"/>
            <a:ext cx="6096000" cy="755528"/>
          </a:xfrm>
          <a:prstGeom prst="rect">
            <a:avLst/>
          </a:prstGeom>
          <a:noFill/>
        </p:spPr>
        <p:txBody>
          <a:bodyPr wrap="square">
            <a:spAutoFit/>
          </a:bodyPr>
          <a:lstStyle/>
          <a:p>
            <a:pPr>
              <a:lnSpc>
                <a:spcPct val="150000"/>
              </a:lnSpc>
              <a:spcAft>
                <a:spcPts val="800"/>
              </a:spcAft>
            </a:pPr>
            <a:r>
              <a:rPr lang="en-IN" sz="3200" kern="0" dirty="0">
                <a:solidFill>
                  <a:srgbClr val="FF0000"/>
                </a:solidFill>
                <a:latin typeface="Arial" panose="020B0604020202020204" pitchFamily="34" charset="0"/>
                <a:ea typeface="Aptos" panose="020B0004020202020204" pitchFamily="34" charset="0"/>
                <a:cs typeface="Times New Roman" panose="02020603050405020304" pitchFamily="18" charset="0"/>
              </a:rPr>
              <a:t>P</a:t>
            </a:r>
            <a:r>
              <a:rPr lang="en-IN" sz="3200"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ractical difficulties</a:t>
            </a:r>
            <a:r>
              <a:rPr lang="en-IN" sz="3200" kern="0" dirty="0">
                <a:solidFill>
                  <a:srgbClr val="C00000"/>
                </a:solidFill>
                <a:effectLst/>
                <a:latin typeface="Arial" panose="020B0604020202020204" pitchFamily="34" charset="0"/>
                <a:ea typeface="Aptos" panose="020B0004020202020204" pitchFamily="34" charset="0"/>
                <a:cs typeface="Times New Roman" panose="02020603050405020304" pitchFamily="18" charset="0"/>
              </a:rPr>
              <a:t>: </a:t>
            </a:r>
            <a:endParaRPr lang="en-IN"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9121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CE1B-5C43-2A39-9148-7AAAF259DA3E}"/>
              </a:ext>
            </a:extLst>
          </p:cNvPr>
          <p:cNvSpPr>
            <a:spLocks noGrp="1"/>
          </p:cNvSpPr>
          <p:nvPr>
            <p:ph type="title"/>
          </p:nvPr>
        </p:nvSpPr>
        <p:spPr>
          <a:xfrm>
            <a:off x="62011" y="0"/>
            <a:ext cx="6491189" cy="711200"/>
          </a:xfrm>
        </p:spPr>
        <p:txBody>
          <a:bodyPr>
            <a:normAutofit/>
          </a:bodyPr>
          <a:lstStyle/>
          <a:p>
            <a:r>
              <a:rPr lang="en-US" sz="3200" dirty="0">
                <a:solidFill>
                  <a:srgbClr val="FF0000"/>
                </a:solidFill>
                <a:latin typeface="Arial" panose="020B0604020202020204" pitchFamily="34" charset="0"/>
                <a:cs typeface="Arial" panose="020B0604020202020204" pitchFamily="34" charset="0"/>
              </a:rPr>
              <a:t>Bandwidth of Digital Pulse Signals</a:t>
            </a:r>
            <a:endParaRPr lang="en-IN" sz="3200" dirty="0">
              <a:solidFill>
                <a:srgbClr val="FF00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03D0931-2993-93E5-55CF-5179CEE00314}"/>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B1D61E40-0C4D-BE7E-7CE4-B8F9BB78921D}"/>
              </a:ext>
            </a:extLst>
          </p:cNvPr>
          <p:cNvSpPr>
            <a:spLocks noGrp="1"/>
          </p:cNvSpPr>
          <p:nvPr>
            <p:ph type="ftr" sz="quarter" idx="11"/>
          </p:nvPr>
        </p:nvSpPr>
        <p:spPr/>
        <p:txBody>
          <a:bodyPr/>
          <a:lstStyle/>
          <a:p>
            <a:r>
              <a:rPr lang="en-US"/>
              <a:t>Dr. M. Venu Gopala Rao</a:t>
            </a:r>
          </a:p>
        </p:txBody>
      </p:sp>
      <p:pic>
        <p:nvPicPr>
          <p:cNvPr id="9" name="Picture 8">
            <a:extLst>
              <a:ext uri="{FF2B5EF4-FFF2-40B4-BE49-F238E27FC236}">
                <a16:creationId xmlns:a16="http://schemas.microsoft.com/office/drawing/2014/main" id="{C49B09D7-2922-D5E4-4C5E-023BF08EA02A}"/>
              </a:ext>
            </a:extLst>
          </p:cNvPr>
          <p:cNvPicPr>
            <a:picLocks noChangeAspect="1"/>
          </p:cNvPicPr>
          <p:nvPr/>
        </p:nvPicPr>
        <p:blipFill>
          <a:blip r:embed="rId2"/>
          <a:stretch>
            <a:fillRect/>
          </a:stretch>
        </p:blipFill>
        <p:spPr>
          <a:xfrm>
            <a:off x="0" y="578069"/>
            <a:ext cx="7987862" cy="6279931"/>
          </a:xfrm>
          <a:prstGeom prst="rect">
            <a:avLst/>
          </a:prstGeom>
        </p:spPr>
      </p:pic>
      <p:pic>
        <p:nvPicPr>
          <p:cNvPr id="13" name="Picture 12">
            <a:extLst>
              <a:ext uri="{FF2B5EF4-FFF2-40B4-BE49-F238E27FC236}">
                <a16:creationId xmlns:a16="http://schemas.microsoft.com/office/drawing/2014/main" id="{85A218E5-36F1-2257-2D49-E830CEE4ECB8}"/>
              </a:ext>
            </a:extLst>
          </p:cNvPr>
          <p:cNvPicPr>
            <a:picLocks noChangeAspect="1"/>
          </p:cNvPicPr>
          <p:nvPr/>
        </p:nvPicPr>
        <p:blipFill>
          <a:blip r:embed="rId3"/>
          <a:stretch>
            <a:fillRect/>
          </a:stretch>
        </p:blipFill>
        <p:spPr>
          <a:xfrm>
            <a:off x="7987862" y="4693920"/>
            <a:ext cx="4061961" cy="1433633"/>
          </a:xfrm>
          <a:prstGeom prst="rect">
            <a:avLst/>
          </a:prstGeom>
        </p:spPr>
      </p:pic>
      <p:pic>
        <p:nvPicPr>
          <p:cNvPr id="15" name="Picture 14">
            <a:extLst>
              <a:ext uri="{FF2B5EF4-FFF2-40B4-BE49-F238E27FC236}">
                <a16:creationId xmlns:a16="http://schemas.microsoft.com/office/drawing/2014/main" id="{699A009D-53D8-9AD8-955B-DAB63B8F4336}"/>
              </a:ext>
            </a:extLst>
          </p:cNvPr>
          <p:cNvPicPr>
            <a:picLocks noChangeAspect="1"/>
          </p:cNvPicPr>
          <p:nvPr/>
        </p:nvPicPr>
        <p:blipFill>
          <a:blip r:embed="rId4"/>
          <a:stretch>
            <a:fillRect/>
          </a:stretch>
        </p:blipFill>
        <p:spPr>
          <a:xfrm>
            <a:off x="8610328" y="226125"/>
            <a:ext cx="3189209" cy="2608317"/>
          </a:xfrm>
          <a:prstGeom prst="rect">
            <a:avLst/>
          </a:prstGeom>
        </p:spPr>
      </p:pic>
    </p:spTree>
    <p:extLst>
      <p:ext uri="{BB962C8B-B14F-4D97-AF65-F5344CB8AC3E}">
        <p14:creationId xmlns:p14="http://schemas.microsoft.com/office/powerpoint/2010/main" val="171135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0A78A-08E7-177E-4D92-60D8963D675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6003CDE-8F17-99AB-BDF6-A9A3D2B760A8}"/>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53F5B117-0917-84F3-2605-90CC441DE632}"/>
              </a:ext>
            </a:extLst>
          </p:cNvPr>
          <p:cNvSpPr>
            <a:spLocks noGrp="1"/>
          </p:cNvSpPr>
          <p:nvPr>
            <p:ph type="ftr" sz="quarter" idx="11"/>
          </p:nvPr>
        </p:nvSpPr>
        <p:spPr/>
        <p:txBody>
          <a:bodyPr/>
          <a:lstStyle/>
          <a:p>
            <a:r>
              <a:rPr lang="en-US"/>
              <a:t>Dr. M. Venu Gopala Rao</a:t>
            </a:r>
          </a:p>
        </p:txBody>
      </p:sp>
      <p:sp>
        <p:nvSpPr>
          <p:cNvPr id="12" name="TextBox 11">
            <a:extLst>
              <a:ext uri="{FF2B5EF4-FFF2-40B4-BE49-F238E27FC236}">
                <a16:creationId xmlns:a16="http://schemas.microsoft.com/office/drawing/2014/main" id="{B64E537C-1F58-CE62-BF16-FAB3A3E18BA9}"/>
              </a:ext>
            </a:extLst>
          </p:cNvPr>
          <p:cNvSpPr txBox="1"/>
          <p:nvPr/>
        </p:nvSpPr>
        <p:spPr>
          <a:xfrm>
            <a:off x="0" y="-152400"/>
            <a:ext cx="6096000" cy="755528"/>
          </a:xfrm>
          <a:prstGeom prst="rect">
            <a:avLst/>
          </a:prstGeom>
          <a:noFill/>
        </p:spPr>
        <p:txBody>
          <a:bodyPr wrap="square">
            <a:spAutoFit/>
          </a:bodyPr>
          <a:lstStyle/>
          <a:p>
            <a:pPr>
              <a:lnSpc>
                <a:spcPct val="150000"/>
              </a:lnSpc>
              <a:spcAft>
                <a:spcPts val="800"/>
              </a:spcAft>
            </a:pPr>
            <a:r>
              <a:rPr lang="en-IN" sz="3200"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Two practical difficulties</a:t>
            </a:r>
            <a:r>
              <a:rPr lang="en-IN" sz="3200" kern="0" dirty="0">
                <a:solidFill>
                  <a:srgbClr val="C00000"/>
                </a:solidFill>
                <a:effectLst/>
                <a:latin typeface="Arial" panose="020B0604020202020204" pitchFamily="34" charset="0"/>
                <a:ea typeface="Aptos" panose="020B0004020202020204" pitchFamily="34" charset="0"/>
                <a:cs typeface="Times New Roman" panose="02020603050405020304" pitchFamily="18" charset="0"/>
              </a:rPr>
              <a:t>: </a:t>
            </a:r>
            <a:endParaRPr lang="en-IN" sz="3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D77AAAA1-9987-48CF-992C-0023F51EEB47}"/>
              </a:ext>
            </a:extLst>
          </p:cNvPr>
          <p:cNvPicPr>
            <a:picLocks noChangeAspect="1"/>
          </p:cNvPicPr>
          <p:nvPr/>
        </p:nvPicPr>
        <p:blipFill>
          <a:blip r:embed="rId2"/>
          <a:stretch>
            <a:fillRect/>
          </a:stretch>
        </p:blipFill>
        <p:spPr>
          <a:xfrm>
            <a:off x="91440" y="603128"/>
            <a:ext cx="11907520" cy="884845"/>
          </a:xfrm>
          <a:prstGeom prst="rect">
            <a:avLst/>
          </a:prstGeom>
        </p:spPr>
      </p:pic>
      <p:pic>
        <p:nvPicPr>
          <p:cNvPr id="16" name="Picture 15">
            <a:extLst>
              <a:ext uri="{FF2B5EF4-FFF2-40B4-BE49-F238E27FC236}">
                <a16:creationId xmlns:a16="http://schemas.microsoft.com/office/drawing/2014/main" id="{A779E31C-D81D-E6A1-00AA-F0A5D2BE0254}"/>
              </a:ext>
            </a:extLst>
          </p:cNvPr>
          <p:cNvPicPr>
            <a:picLocks noChangeAspect="1"/>
          </p:cNvPicPr>
          <p:nvPr/>
        </p:nvPicPr>
        <p:blipFill>
          <a:blip r:embed="rId3"/>
          <a:stretch>
            <a:fillRect/>
          </a:stretch>
        </p:blipFill>
        <p:spPr>
          <a:xfrm>
            <a:off x="91440" y="1487973"/>
            <a:ext cx="12009120" cy="790875"/>
          </a:xfrm>
          <a:prstGeom prst="rect">
            <a:avLst/>
          </a:prstGeom>
        </p:spPr>
      </p:pic>
      <p:sp>
        <p:nvSpPr>
          <p:cNvPr id="18" name="TextBox 17">
            <a:extLst>
              <a:ext uri="{FF2B5EF4-FFF2-40B4-BE49-F238E27FC236}">
                <a16:creationId xmlns:a16="http://schemas.microsoft.com/office/drawing/2014/main" id="{CD998DF3-B83D-E130-9411-B309495369C1}"/>
              </a:ext>
            </a:extLst>
          </p:cNvPr>
          <p:cNvSpPr txBox="1"/>
          <p:nvPr/>
        </p:nvSpPr>
        <p:spPr>
          <a:xfrm>
            <a:off x="241300" y="2278848"/>
            <a:ext cx="11249660" cy="672620"/>
          </a:xfrm>
          <a:prstGeom prst="rect">
            <a:avLst/>
          </a:prstGeom>
          <a:noFill/>
        </p:spPr>
        <p:txBody>
          <a:bodyPr wrap="square">
            <a:spAutoFit/>
          </a:bodyPr>
          <a:lstStyle/>
          <a:p>
            <a:pPr>
              <a:lnSpc>
                <a:spcPct val="150000"/>
              </a:lnSpc>
              <a:spcAft>
                <a:spcPts val="800"/>
              </a:spcAft>
            </a:pPr>
            <a:r>
              <a:rPr lang="en-IN" sz="2800" kern="100" dirty="0">
                <a:solidFill>
                  <a:srgbClr val="00B0F0"/>
                </a:solidFill>
                <a:effectLst/>
                <a:latin typeface="Arial" panose="020B0604020202020204" pitchFamily="34" charset="0"/>
                <a:ea typeface="Aptos" panose="020B0004020202020204" pitchFamily="34" charset="0"/>
                <a:cs typeface="Times New Roman" panose="02020603050405020304" pitchFamily="18" charset="0"/>
              </a:rPr>
              <a:t>An example for ISI elimination with data 1011010 is shown below:</a:t>
            </a:r>
            <a:endParaRPr lang="en-IN" sz="2800" kern="100" dirty="0">
              <a:solidFill>
                <a:srgbClr val="00B0F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5CF20FF-0798-7DFC-89AF-2C94C28F47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2527" y="2978710"/>
            <a:ext cx="9556433" cy="3547035"/>
          </a:xfrm>
          <a:prstGeom prst="rect">
            <a:avLst/>
          </a:prstGeom>
          <a:noFill/>
          <a:ln>
            <a:noFill/>
          </a:ln>
        </p:spPr>
      </p:pic>
    </p:spTree>
    <p:extLst>
      <p:ext uri="{BB962C8B-B14F-4D97-AF65-F5344CB8AC3E}">
        <p14:creationId xmlns:p14="http://schemas.microsoft.com/office/powerpoint/2010/main" val="42072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A51E-9238-5463-84F9-F748895661A7}"/>
              </a:ext>
            </a:extLst>
          </p:cNvPr>
          <p:cNvSpPr>
            <a:spLocks noGrp="1"/>
          </p:cNvSpPr>
          <p:nvPr>
            <p:ph type="title"/>
          </p:nvPr>
        </p:nvSpPr>
        <p:spPr>
          <a:xfrm>
            <a:off x="838200" y="136525"/>
            <a:ext cx="10515600" cy="600075"/>
          </a:xfrm>
        </p:spPr>
        <p:txBody>
          <a:bodyPr>
            <a:normAutofit/>
          </a:bodyPr>
          <a:lstStyle/>
          <a:p>
            <a:r>
              <a:rPr lang="en-IN" sz="3600" dirty="0">
                <a:solidFill>
                  <a:srgbClr val="FF0000"/>
                </a:solidFill>
                <a:effectLst/>
                <a:latin typeface="Arial" panose="020B0604020202020204" pitchFamily="34" charset="0"/>
                <a:ea typeface="Aptos" panose="020B0004020202020204" pitchFamily="34" charset="0"/>
              </a:rPr>
              <a:t>Practical Filters: </a:t>
            </a:r>
            <a:r>
              <a:rPr lang="en-IN" sz="3600" dirty="0">
                <a:solidFill>
                  <a:srgbClr val="1A0FFD"/>
                </a:solidFill>
                <a:effectLst/>
                <a:latin typeface="Arial" panose="020B0604020202020204" pitchFamily="34" charset="0"/>
                <a:ea typeface="Aptos" panose="020B0004020202020204" pitchFamily="34" charset="0"/>
              </a:rPr>
              <a:t>Raised Cosine Filters</a:t>
            </a:r>
            <a:endParaRPr lang="en-IN" sz="3600" dirty="0">
              <a:solidFill>
                <a:srgbClr val="1A0FFD"/>
              </a:solidFill>
            </a:endParaRPr>
          </a:p>
        </p:txBody>
      </p:sp>
      <p:sp>
        <p:nvSpPr>
          <p:cNvPr id="4" name="Date Placeholder 3">
            <a:extLst>
              <a:ext uri="{FF2B5EF4-FFF2-40B4-BE49-F238E27FC236}">
                <a16:creationId xmlns:a16="http://schemas.microsoft.com/office/drawing/2014/main" id="{D24E5694-2E9B-1A63-01FD-6377033C553D}"/>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70703878-AD41-1D4A-CD95-0C95FE6D5D6F}"/>
              </a:ext>
            </a:extLst>
          </p:cNvPr>
          <p:cNvSpPr>
            <a:spLocks noGrp="1"/>
          </p:cNvSpPr>
          <p:nvPr>
            <p:ph type="ftr" sz="quarter" idx="11"/>
          </p:nvPr>
        </p:nvSpPr>
        <p:spPr/>
        <p:txBody>
          <a:bodyPr/>
          <a:lstStyle/>
          <a:p>
            <a:r>
              <a:rPr lang="en-US"/>
              <a:t>Dr. M. Venu Gopala Rao</a:t>
            </a:r>
          </a:p>
        </p:txBody>
      </p:sp>
      <p:sp>
        <p:nvSpPr>
          <p:cNvPr id="7" name="TextBox 6">
            <a:extLst>
              <a:ext uri="{FF2B5EF4-FFF2-40B4-BE49-F238E27FC236}">
                <a16:creationId xmlns:a16="http://schemas.microsoft.com/office/drawing/2014/main" id="{9948930A-F115-77F0-9D64-F22FC6C5B678}"/>
              </a:ext>
            </a:extLst>
          </p:cNvPr>
          <p:cNvSpPr txBox="1"/>
          <p:nvPr/>
        </p:nvSpPr>
        <p:spPr>
          <a:xfrm>
            <a:off x="279400" y="807720"/>
            <a:ext cx="11689080" cy="2349361"/>
          </a:xfrm>
          <a:prstGeom prst="rect">
            <a:avLst/>
          </a:prstGeom>
          <a:noFill/>
        </p:spPr>
        <p:txBody>
          <a:bodyPr wrap="square">
            <a:spAutoFit/>
          </a:bodyPr>
          <a:lstStyle/>
          <a:p>
            <a:pPr marL="457200" indent="-457200" algn="just">
              <a:spcAft>
                <a:spcPts val="800"/>
              </a:spcAft>
              <a:buFont typeface="Wingdings" panose="05000000000000000000" pitchFamily="2" charset="2"/>
              <a:buChar char="Ø"/>
            </a:pP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We may overcome the practical difficulties encountered with the ideal Nyquist channel by extending the bandwidth from the minimum value </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W </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 </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Rb/2 </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to an adjustable value between </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W </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and </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2W.  </a:t>
            </a:r>
          </a:p>
          <a:p>
            <a:pPr marL="457200" indent="-457200" algn="just">
              <a:spcAft>
                <a:spcPts val="800"/>
              </a:spcAft>
              <a:buFont typeface="Wingdings" panose="05000000000000000000" pitchFamily="2" charset="2"/>
              <a:buChar char="Ø"/>
            </a:pP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We now design a practical filter by specifying the frequency function </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P</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f</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a:t>
            </a:r>
            <a:r>
              <a:rPr lang="en-IN" sz="28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 </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by retaining three terms from</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827E1BC1-D556-76C5-35BC-038ED1AC3B60}"/>
              </a:ext>
            </a:extLst>
          </p:cNvPr>
          <p:cNvPicPr>
            <a:picLocks noChangeAspect="1"/>
          </p:cNvPicPr>
          <p:nvPr/>
        </p:nvPicPr>
        <p:blipFill>
          <a:blip r:embed="rId2"/>
          <a:stretch>
            <a:fillRect/>
          </a:stretch>
        </p:blipFill>
        <p:spPr>
          <a:xfrm>
            <a:off x="4367034" y="3157081"/>
            <a:ext cx="6263206" cy="1571666"/>
          </a:xfrm>
          <a:prstGeom prst="rect">
            <a:avLst/>
          </a:prstGeom>
        </p:spPr>
      </p:pic>
      <p:pic>
        <p:nvPicPr>
          <p:cNvPr id="11" name="Picture 10">
            <a:extLst>
              <a:ext uri="{FF2B5EF4-FFF2-40B4-BE49-F238E27FC236}">
                <a16:creationId xmlns:a16="http://schemas.microsoft.com/office/drawing/2014/main" id="{C5D07ED1-46B3-D1D0-D2E5-D9354E0D5E28}"/>
              </a:ext>
            </a:extLst>
          </p:cNvPr>
          <p:cNvPicPr>
            <a:picLocks noChangeAspect="1"/>
          </p:cNvPicPr>
          <p:nvPr/>
        </p:nvPicPr>
        <p:blipFill>
          <a:blip r:embed="rId3"/>
          <a:stretch>
            <a:fillRect/>
          </a:stretch>
        </p:blipFill>
        <p:spPr>
          <a:xfrm>
            <a:off x="1720333" y="5059866"/>
            <a:ext cx="7630052" cy="893151"/>
          </a:xfrm>
          <a:prstGeom prst="rect">
            <a:avLst/>
          </a:prstGeom>
        </p:spPr>
      </p:pic>
      <p:sp>
        <p:nvSpPr>
          <p:cNvPr id="13" name="TextBox 12">
            <a:extLst>
              <a:ext uri="{FF2B5EF4-FFF2-40B4-BE49-F238E27FC236}">
                <a16:creationId xmlns:a16="http://schemas.microsoft.com/office/drawing/2014/main" id="{5ED220A7-D005-A215-C284-1FEB02253836}"/>
              </a:ext>
            </a:extLst>
          </p:cNvPr>
          <p:cNvSpPr txBox="1"/>
          <p:nvPr/>
        </p:nvSpPr>
        <p:spPr>
          <a:xfrm>
            <a:off x="426720" y="4322558"/>
            <a:ext cx="6096000" cy="584775"/>
          </a:xfrm>
          <a:prstGeom prst="rect">
            <a:avLst/>
          </a:prstGeom>
          <a:noFill/>
        </p:spPr>
        <p:txBody>
          <a:bodyPr wrap="square">
            <a:spAutoFit/>
          </a:bodyPr>
          <a:lstStyle/>
          <a:p>
            <a:r>
              <a:rPr lang="en-IN" sz="32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as given by</a:t>
            </a:r>
            <a:endParaRPr lang="en-IN" sz="3200" dirty="0"/>
          </a:p>
        </p:txBody>
      </p:sp>
    </p:spTree>
    <p:extLst>
      <p:ext uri="{BB962C8B-B14F-4D97-AF65-F5344CB8AC3E}">
        <p14:creationId xmlns:p14="http://schemas.microsoft.com/office/powerpoint/2010/main" val="6460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1CB9-5F32-8F9F-D4A1-3D8C0AD1F9A4}"/>
              </a:ext>
            </a:extLst>
          </p:cNvPr>
          <p:cNvSpPr>
            <a:spLocks noGrp="1"/>
          </p:cNvSpPr>
          <p:nvPr>
            <p:ph type="title"/>
          </p:nvPr>
        </p:nvSpPr>
        <p:spPr>
          <a:xfrm>
            <a:off x="563880" y="253366"/>
            <a:ext cx="10515600" cy="315912"/>
          </a:xfrm>
        </p:spPr>
        <p:txBody>
          <a:bodyPr>
            <a:noAutofit/>
          </a:bodyPr>
          <a:lstStyle/>
          <a:p>
            <a:r>
              <a:rPr lang="en-IN" sz="3200" dirty="0">
                <a:solidFill>
                  <a:srgbClr val="FF0000"/>
                </a:solidFill>
                <a:effectLst/>
                <a:latin typeface="Arial" panose="020B0604020202020204" pitchFamily="34" charset="0"/>
                <a:ea typeface="Aptos" panose="020B0004020202020204" pitchFamily="34" charset="0"/>
              </a:rPr>
              <a:t>Raised Cosine Filters</a:t>
            </a:r>
            <a:endParaRPr lang="en-IN" sz="3200" dirty="0">
              <a:solidFill>
                <a:srgbClr val="FF0000"/>
              </a:solidFill>
            </a:endParaRPr>
          </a:p>
        </p:txBody>
      </p:sp>
      <p:sp>
        <p:nvSpPr>
          <p:cNvPr id="4" name="Date Placeholder 3">
            <a:extLst>
              <a:ext uri="{FF2B5EF4-FFF2-40B4-BE49-F238E27FC236}">
                <a16:creationId xmlns:a16="http://schemas.microsoft.com/office/drawing/2014/main" id="{B4AF199B-8011-136E-39B3-8EED1EDB60FB}"/>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59170FC9-A9B0-6D59-AFD2-0BE14113F9B2}"/>
              </a:ext>
            </a:extLst>
          </p:cNvPr>
          <p:cNvSpPr>
            <a:spLocks noGrp="1"/>
          </p:cNvSpPr>
          <p:nvPr>
            <p:ph type="ftr" sz="quarter" idx="11"/>
          </p:nvPr>
        </p:nvSpPr>
        <p:spPr/>
        <p:txBody>
          <a:bodyPr/>
          <a:lstStyle/>
          <a:p>
            <a:r>
              <a:rPr lang="en-US"/>
              <a:t>Dr. M. Venu Gopala Rao</a:t>
            </a:r>
          </a:p>
        </p:txBody>
      </p:sp>
      <p:sp>
        <p:nvSpPr>
          <p:cNvPr id="7" name="TextBox 6">
            <a:extLst>
              <a:ext uri="{FF2B5EF4-FFF2-40B4-BE49-F238E27FC236}">
                <a16:creationId xmlns:a16="http://schemas.microsoft.com/office/drawing/2014/main" id="{E2347A5D-F94A-63B3-A051-9C13EE34C276}"/>
              </a:ext>
            </a:extLst>
          </p:cNvPr>
          <p:cNvSpPr txBox="1"/>
          <p:nvPr/>
        </p:nvSpPr>
        <p:spPr>
          <a:xfrm>
            <a:off x="198120" y="697112"/>
            <a:ext cx="11993880" cy="1292662"/>
          </a:xfrm>
          <a:prstGeom prst="rect">
            <a:avLst/>
          </a:prstGeom>
          <a:noFill/>
        </p:spPr>
        <p:txBody>
          <a:bodyPr wrap="square">
            <a:spAutoFit/>
          </a:bodyPr>
          <a:lstStyle/>
          <a:p>
            <a:pPr>
              <a:spcAft>
                <a:spcPts val="800"/>
              </a:spcAft>
            </a:pPr>
            <a:r>
              <a:rPr lang="en-IN" sz="26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A particular form of </a:t>
            </a:r>
            <a:r>
              <a:rPr lang="en-IN" sz="26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P( f ) </a:t>
            </a:r>
            <a:r>
              <a:rPr lang="en-IN" sz="26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that embodies many desirable features is provided by a </a:t>
            </a:r>
            <a:r>
              <a:rPr lang="en-IN" sz="26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raised cosine spectrum. </a:t>
            </a:r>
            <a:r>
              <a:rPr lang="en-IN" sz="26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This frequency characteristic consists of a flat portion and a </a:t>
            </a:r>
            <a:r>
              <a:rPr lang="en-IN" sz="2600" i="1"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roll-off </a:t>
            </a:r>
            <a:r>
              <a:rPr lang="en-IN" sz="26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portion that has a sinusoidal form, as follows:</a:t>
            </a:r>
            <a:endParaRPr lang="en-IN" sz="2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2EB9778-ADD8-1597-5A4E-B5FEAA876DEB}"/>
              </a:ext>
            </a:extLst>
          </p:cNvPr>
          <p:cNvPicPr>
            <a:picLocks noChangeAspect="1"/>
          </p:cNvPicPr>
          <p:nvPr/>
        </p:nvPicPr>
        <p:blipFill>
          <a:blip r:embed="rId2"/>
          <a:stretch>
            <a:fillRect/>
          </a:stretch>
        </p:blipFill>
        <p:spPr>
          <a:xfrm>
            <a:off x="2765581" y="1994854"/>
            <a:ext cx="6858957" cy="2057687"/>
          </a:xfrm>
          <a:prstGeom prst="rect">
            <a:avLst/>
          </a:prstGeom>
        </p:spPr>
      </p:pic>
      <p:pic>
        <p:nvPicPr>
          <p:cNvPr id="11" name="Picture 10">
            <a:extLst>
              <a:ext uri="{FF2B5EF4-FFF2-40B4-BE49-F238E27FC236}">
                <a16:creationId xmlns:a16="http://schemas.microsoft.com/office/drawing/2014/main" id="{9EB234EE-D917-AF59-5EFA-FE22933A33A2}"/>
              </a:ext>
            </a:extLst>
          </p:cNvPr>
          <p:cNvPicPr>
            <a:picLocks noChangeAspect="1"/>
          </p:cNvPicPr>
          <p:nvPr/>
        </p:nvPicPr>
        <p:blipFill>
          <a:blip r:embed="rId3"/>
          <a:stretch>
            <a:fillRect/>
          </a:stretch>
        </p:blipFill>
        <p:spPr>
          <a:xfrm>
            <a:off x="375439" y="4022220"/>
            <a:ext cx="11441122" cy="790685"/>
          </a:xfrm>
          <a:prstGeom prst="rect">
            <a:avLst/>
          </a:prstGeom>
        </p:spPr>
      </p:pic>
      <p:pic>
        <p:nvPicPr>
          <p:cNvPr id="13" name="Picture 12">
            <a:extLst>
              <a:ext uri="{FF2B5EF4-FFF2-40B4-BE49-F238E27FC236}">
                <a16:creationId xmlns:a16="http://schemas.microsoft.com/office/drawing/2014/main" id="{43A852A5-AAAF-F31A-D270-8B4047BBEE60}"/>
              </a:ext>
            </a:extLst>
          </p:cNvPr>
          <p:cNvPicPr>
            <a:picLocks noChangeAspect="1"/>
          </p:cNvPicPr>
          <p:nvPr/>
        </p:nvPicPr>
        <p:blipFill>
          <a:blip r:embed="rId4"/>
          <a:stretch>
            <a:fillRect/>
          </a:stretch>
        </p:blipFill>
        <p:spPr>
          <a:xfrm>
            <a:off x="375439" y="4868227"/>
            <a:ext cx="11507806" cy="838317"/>
          </a:xfrm>
          <a:prstGeom prst="rect">
            <a:avLst/>
          </a:prstGeom>
        </p:spPr>
      </p:pic>
      <p:pic>
        <p:nvPicPr>
          <p:cNvPr id="15" name="Picture 14">
            <a:extLst>
              <a:ext uri="{FF2B5EF4-FFF2-40B4-BE49-F238E27FC236}">
                <a16:creationId xmlns:a16="http://schemas.microsoft.com/office/drawing/2014/main" id="{FD43F003-BE99-2A95-0E9E-1D64CE91535B}"/>
              </a:ext>
            </a:extLst>
          </p:cNvPr>
          <p:cNvPicPr>
            <a:picLocks noChangeAspect="1"/>
          </p:cNvPicPr>
          <p:nvPr/>
        </p:nvPicPr>
        <p:blipFill>
          <a:blip r:embed="rId5"/>
          <a:stretch>
            <a:fillRect/>
          </a:stretch>
        </p:blipFill>
        <p:spPr>
          <a:xfrm>
            <a:off x="763548" y="5681543"/>
            <a:ext cx="9669224" cy="857370"/>
          </a:xfrm>
          <a:prstGeom prst="rect">
            <a:avLst/>
          </a:prstGeom>
        </p:spPr>
      </p:pic>
    </p:spTree>
    <p:extLst>
      <p:ext uri="{BB962C8B-B14F-4D97-AF65-F5344CB8AC3E}">
        <p14:creationId xmlns:p14="http://schemas.microsoft.com/office/powerpoint/2010/main" val="104257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4F6F27-BB36-12CE-E349-4DFA3F7CE8ED}"/>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9D41BB76-3672-8B11-F3E6-245285D651C5}"/>
              </a:ext>
            </a:extLst>
          </p:cNvPr>
          <p:cNvSpPr>
            <a:spLocks noGrp="1"/>
          </p:cNvSpPr>
          <p:nvPr>
            <p:ph type="ftr" sz="quarter" idx="11"/>
          </p:nvPr>
        </p:nvSpPr>
        <p:spPr/>
        <p:txBody>
          <a:bodyPr/>
          <a:lstStyle/>
          <a:p>
            <a:r>
              <a:rPr lang="en-US"/>
              <a:t>Dr. M. Venu Gopala Rao</a:t>
            </a:r>
          </a:p>
        </p:txBody>
      </p:sp>
      <p:pic>
        <p:nvPicPr>
          <p:cNvPr id="10" name="Picture 9">
            <a:extLst>
              <a:ext uri="{FF2B5EF4-FFF2-40B4-BE49-F238E27FC236}">
                <a16:creationId xmlns:a16="http://schemas.microsoft.com/office/drawing/2014/main" id="{775F1789-0463-4057-BECC-2FE00C6EC3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5266" y="136524"/>
            <a:ext cx="4737349" cy="2477135"/>
          </a:xfrm>
          <a:prstGeom prst="rect">
            <a:avLst/>
          </a:prstGeom>
          <a:noFill/>
          <a:ln>
            <a:noFill/>
          </a:ln>
        </p:spPr>
      </p:pic>
      <p:sp>
        <p:nvSpPr>
          <p:cNvPr id="11" name="TextBox 10">
            <a:extLst>
              <a:ext uri="{FF2B5EF4-FFF2-40B4-BE49-F238E27FC236}">
                <a16:creationId xmlns:a16="http://schemas.microsoft.com/office/drawing/2014/main" id="{32E73810-3C56-A8ED-F58E-C3C041730D82}"/>
              </a:ext>
            </a:extLst>
          </p:cNvPr>
          <p:cNvSpPr txBox="1"/>
          <p:nvPr/>
        </p:nvSpPr>
        <p:spPr>
          <a:xfrm>
            <a:off x="159384" y="91777"/>
            <a:ext cx="7848600" cy="954107"/>
          </a:xfrm>
          <a:prstGeom prst="rect">
            <a:avLst/>
          </a:prstGeom>
          <a:noFill/>
        </p:spPr>
        <p:txBody>
          <a:bodyPr wrap="square">
            <a:spAutoFit/>
          </a:bodyPr>
          <a:lstStyle/>
          <a:p>
            <a:pPr>
              <a:spcAft>
                <a:spcPts val="800"/>
              </a:spcAft>
            </a:pP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The time response and frequency responses for different </a:t>
            </a:r>
            <a:r>
              <a:rPr lang="en-IN" sz="2800" b="1"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roll-off</a:t>
            </a:r>
            <a:r>
              <a:rPr lang="en-IN" sz="28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 factors, are illustrated below.</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A6586761-E922-AF16-1829-1FCDAF480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579" y="2988674"/>
            <a:ext cx="4368346" cy="2131966"/>
          </a:xfrm>
          <a:prstGeom prst="rect">
            <a:avLst/>
          </a:prstGeom>
          <a:noFill/>
          <a:ln>
            <a:noFill/>
          </a:ln>
        </p:spPr>
      </p:pic>
      <p:sp>
        <p:nvSpPr>
          <p:cNvPr id="16" name="TextBox 15">
            <a:extLst>
              <a:ext uri="{FF2B5EF4-FFF2-40B4-BE49-F238E27FC236}">
                <a16:creationId xmlns:a16="http://schemas.microsoft.com/office/drawing/2014/main" id="{CF8CF18F-7B06-5C4B-E603-DC0948493116}"/>
              </a:ext>
            </a:extLst>
          </p:cNvPr>
          <p:cNvSpPr txBox="1"/>
          <p:nvPr/>
        </p:nvSpPr>
        <p:spPr>
          <a:xfrm>
            <a:off x="159384" y="1090632"/>
            <a:ext cx="7848599" cy="954107"/>
          </a:xfrm>
          <a:prstGeom prst="rect">
            <a:avLst/>
          </a:prstGeom>
          <a:noFill/>
        </p:spPr>
        <p:txBody>
          <a:bodyPr wrap="square">
            <a:spAutoFit/>
          </a:bodyPr>
          <a:lstStyle/>
          <a:p>
            <a:pPr>
              <a:spcAft>
                <a:spcPts val="800"/>
              </a:spcAft>
            </a:pPr>
            <a:r>
              <a:rPr lang="en-IN" sz="2800"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This time response exhibits two interesting properties</a:t>
            </a:r>
            <a:r>
              <a:rPr lang="en-IN" sz="2000" kern="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a:t>
            </a:r>
            <a:endParaRPr lang="en-IN"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1EE5E4-05CF-E32A-3FAA-041F0BE321C3}"/>
              </a:ext>
            </a:extLst>
          </p:cNvPr>
          <p:cNvSpPr txBox="1"/>
          <p:nvPr/>
        </p:nvSpPr>
        <p:spPr>
          <a:xfrm>
            <a:off x="-4108" y="1988859"/>
            <a:ext cx="7508240" cy="4667945"/>
          </a:xfrm>
          <a:prstGeom prst="rect">
            <a:avLst/>
          </a:prstGeom>
          <a:noFill/>
        </p:spPr>
        <p:txBody>
          <a:bodyPr wrap="square">
            <a:spAutoFit/>
          </a:bodyPr>
          <a:lstStyle/>
          <a:p>
            <a:pPr marL="342900" lvl="0" indent="-342900">
              <a:spcAft>
                <a:spcPts val="800"/>
              </a:spcAft>
              <a:buFont typeface="+mj-lt"/>
              <a:buAutoNum type="arabicPeriod"/>
            </a:pP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 At </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 = ±Tb/ 2 = ± </a:t>
            </a: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(1/4)</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W, </a:t>
            </a: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we have </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p(t) = </a:t>
            </a: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0.5; that is, the pulse width measured at half amplitude is exactly equal to the bit duration </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Tb.</a:t>
            </a:r>
            <a:endParaRPr lang="en-IN" sz="2800"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spcAft>
                <a:spcPts val="800"/>
              </a:spcAft>
              <a:buFont typeface="+mj-lt"/>
              <a:buAutoNum type="arabicPeriod"/>
            </a:pP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There are zero crossings at </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 = ±3Tbl2, </a:t>
            </a:r>
            <a:r>
              <a:rPr lang="en-IN" sz="32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5Tb/2,... </a:t>
            </a: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in addition to the usual zero at the sampling times </a:t>
            </a:r>
            <a:r>
              <a:rPr lang="en-IN" sz="2800" i="1"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 = ±Tb, ±2Tb,....</a:t>
            </a:r>
            <a:endParaRPr lang="en-IN" sz="2800" kern="100" dirty="0">
              <a:effectLst/>
              <a:latin typeface="Arial" panose="020B0604020202020204" pitchFamily="34" charset="0"/>
              <a:ea typeface="Aptos" panose="020B0004020202020204" pitchFamily="34" charset="0"/>
              <a:cs typeface="Arial" panose="020B0604020202020204" pitchFamily="34" charset="0"/>
            </a:endParaRPr>
          </a:p>
          <a:p>
            <a:pPr>
              <a:spcAft>
                <a:spcPts val="800"/>
              </a:spcAft>
            </a:pPr>
            <a:r>
              <a:rPr lang="en-IN" sz="2800" kern="0" dirty="0">
                <a:solidFill>
                  <a:srgbClr val="4906F0"/>
                </a:solidFill>
                <a:effectLst/>
                <a:latin typeface="Arial" panose="020B0604020202020204" pitchFamily="34" charset="0"/>
                <a:ea typeface="Aptos" panose="020B0004020202020204" pitchFamily="34" charset="0"/>
                <a:cs typeface="Arial" panose="020B0604020202020204" pitchFamily="34" charset="0"/>
              </a:rPr>
              <a:t>These two properties are extremely useful in extracting a timing signal from the received signal for the purpose of synchronization.</a:t>
            </a:r>
            <a:endParaRPr lang="en-IN" sz="2800" kern="100" dirty="0">
              <a:effectLst/>
              <a:latin typeface="Arial" panose="020B0604020202020204" pitchFamily="34" charset="0"/>
              <a:ea typeface="Aptos" panose="020B00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93F84F6-DB34-1F85-B6EC-92687ED444EE}"/>
              </a:ext>
            </a:extLst>
          </p:cNvPr>
          <p:cNvPicPr>
            <a:picLocks noChangeAspect="1"/>
          </p:cNvPicPr>
          <p:nvPr/>
        </p:nvPicPr>
        <p:blipFill>
          <a:blip r:embed="rId4"/>
          <a:stretch>
            <a:fillRect/>
          </a:stretch>
        </p:blipFill>
        <p:spPr>
          <a:xfrm>
            <a:off x="7781299" y="5639538"/>
            <a:ext cx="3862703" cy="558912"/>
          </a:xfrm>
          <a:prstGeom prst="rect">
            <a:avLst/>
          </a:prstGeom>
        </p:spPr>
      </p:pic>
    </p:spTree>
    <p:extLst>
      <p:ext uri="{BB962C8B-B14F-4D97-AF65-F5344CB8AC3E}">
        <p14:creationId xmlns:p14="http://schemas.microsoft.com/office/powerpoint/2010/main" val="194305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barn(inVertical)">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barn(inVertical)">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barn(inVertical)">
                                      <p:cBhvr>
                                        <p:cTn id="2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4B12C7-614A-60C6-397B-2B73589FBB3E}"/>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FFD1A662-90D9-EB38-0962-B1ED7E4934DA}"/>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DC7CB182-99FB-6217-8D80-FA973BEF4B9A}"/>
              </a:ext>
            </a:extLst>
          </p:cNvPr>
          <p:cNvPicPr>
            <a:picLocks noChangeAspect="1"/>
          </p:cNvPicPr>
          <p:nvPr/>
        </p:nvPicPr>
        <p:blipFill>
          <a:blip r:embed="rId2"/>
          <a:stretch>
            <a:fillRect/>
          </a:stretch>
        </p:blipFill>
        <p:spPr>
          <a:xfrm>
            <a:off x="56688" y="889688"/>
            <a:ext cx="11997557" cy="5820032"/>
          </a:xfrm>
          <a:prstGeom prst="rect">
            <a:avLst/>
          </a:prstGeom>
        </p:spPr>
      </p:pic>
      <p:sp>
        <p:nvSpPr>
          <p:cNvPr id="8" name="Title 1">
            <a:extLst>
              <a:ext uri="{FF2B5EF4-FFF2-40B4-BE49-F238E27FC236}">
                <a16:creationId xmlns:a16="http://schemas.microsoft.com/office/drawing/2014/main" id="{5D779841-D3FE-768E-364E-9EF78E3B0B0D}"/>
              </a:ext>
            </a:extLst>
          </p:cNvPr>
          <p:cNvSpPr>
            <a:spLocks noGrp="1"/>
          </p:cNvSpPr>
          <p:nvPr>
            <p:ph type="title"/>
          </p:nvPr>
        </p:nvSpPr>
        <p:spPr>
          <a:xfrm>
            <a:off x="269789" y="253915"/>
            <a:ext cx="10515600" cy="635772"/>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Raised Cosine Pulse</a:t>
            </a:r>
            <a:endParaRPr lang="en-IN"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39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EA62A-9BD7-09DC-BDB9-6B294915C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55F86-2B28-F871-7C34-43BB21BC97E4}"/>
              </a:ext>
            </a:extLst>
          </p:cNvPr>
          <p:cNvSpPr>
            <a:spLocks noGrp="1"/>
          </p:cNvSpPr>
          <p:nvPr>
            <p:ph type="title"/>
          </p:nvPr>
        </p:nvSpPr>
        <p:spPr>
          <a:xfrm>
            <a:off x="391160" y="136525"/>
            <a:ext cx="10515600" cy="437515"/>
          </a:xfrm>
        </p:spPr>
        <p:txBody>
          <a:bodyPr>
            <a:noAutofit/>
          </a:bodyPr>
          <a:lstStyle/>
          <a:p>
            <a:r>
              <a:rPr lang="en-IN" sz="3200" kern="0" dirty="0">
                <a:solidFill>
                  <a:srgbClr val="FF0000"/>
                </a:solidFill>
                <a:effectLst/>
                <a:latin typeface="Arial" panose="020B0604020202020204" pitchFamily="34" charset="0"/>
                <a:ea typeface="Aptos" panose="020B0004020202020204" pitchFamily="34" charset="0"/>
              </a:rPr>
              <a:t>Transmit and Receive Filters</a:t>
            </a:r>
            <a:endParaRPr lang="en-IN" sz="3200" dirty="0"/>
          </a:p>
        </p:txBody>
      </p:sp>
      <p:sp>
        <p:nvSpPr>
          <p:cNvPr id="4" name="Date Placeholder 3">
            <a:extLst>
              <a:ext uri="{FF2B5EF4-FFF2-40B4-BE49-F238E27FC236}">
                <a16:creationId xmlns:a16="http://schemas.microsoft.com/office/drawing/2014/main" id="{E7477174-67D0-7164-31E9-FFB72C80B8CF}"/>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8BF675F7-8811-AF5C-543A-2D49696472D0}"/>
              </a:ext>
            </a:extLst>
          </p:cNvPr>
          <p:cNvSpPr>
            <a:spLocks noGrp="1"/>
          </p:cNvSpPr>
          <p:nvPr>
            <p:ph type="ftr" sz="quarter" idx="11"/>
          </p:nvPr>
        </p:nvSpPr>
        <p:spPr/>
        <p:txBody>
          <a:bodyPr/>
          <a:lstStyle/>
          <a:p>
            <a:r>
              <a:rPr lang="en-US"/>
              <a:t>Dr. M. Venu Gopala Rao</a:t>
            </a:r>
          </a:p>
        </p:txBody>
      </p:sp>
      <p:pic>
        <p:nvPicPr>
          <p:cNvPr id="9" name="Picture 8">
            <a:extLst>
              <a:ext uri="{FF2B5EF4-FFF2-40B4-BE49-F238E27FC236}">
                <a16:creationId xmlns:a16="http://schemas.microsoft.com/office/drawing/2014/main" id="{6ECF8C2A-3A5B-2907-1A28-07FE8764C81E}"/>
              </a:ext>
            </a:extLst>
          </p:cNvPr>
          <p:cNvPicPr>
            <a:picLocks noChangeAspect="1"/>
          </p:cNvPicPr>
          <p:nvPr/>
        </p:nvPicPr>
        <p:blipFill>
          <a:blip r:embed="rId2"/>
          <a:stretch>
            <a:fillRect/>
          </a:stretch>
        </p:blipFill>
        <p:spPr>
          <a:xfrm>
            <a:off x="111760" y="747987"/>
            <a:ext cx="11968480" cy="1239063"/>
          </a:xfrm>
          <a:prstGeom prst="rect">
            <a:avLst/>
          </a:prstGeom>
        </p:spPr>
      </p:pic>
      <p:pic>
        <p:nvPicPr>
          <p:cNvPr id="11" name="Picture 10">
            <a:extLst>
              <a:ext uri="{FF2B5EF4-FFF2-40B4-BE49-F238E27FC236}">
                <a16:creationId xmlns:a16="http://schemas.microsoft.com/office/drawing/2014/main" id="{BABDD9CF-EC92-ABAE-3A44-B09AB799637D}"/>
              </a:ext>
            </a:extLst>
          </p:cNvPr>
          <p:cNvPicPr>
            <a:picLocks noChangeAspect="1"/>
          </p:cNvPicPr>
          <p:nvPr/>
        </p:nvPicPr>
        <p:blipFill>
          <a:blip r:embed="rId3"/>
          <a:stretch>
            <a:fillRect/>
          </a:stretch>
        </p:blipFill>
        <p:spPr>
          <a:xfrm>
            <a:off x="0" y="2160997"/>
            <a:ext cx="12192000" cy="1067981"/>
          </a:xfrm>
          <a:prstGeom prst="rect">
            <a:avLst/>
          </a:prstGeom>
        </p:spPr>
      </p:pic>
      <p:pic>
        <p:nvPicPr>
          <p:cNvPr id="15" name="Picture 14">
            <a:extLst>
              <a:ext uri="{FF2B5EF4-FFF2-40B4-BE49-F238E27FC236}">
                <a16:creationId xmlns:a16="http://schemas.microsoft.com/office/drawing/2014/main" id="{9F1B4939-20C1-B12D-D0F3-9FD2431DB93B}"/>
              </a:ext>
            </a:extLst>
          </p:cNvPr>
          <p:cNvPicPr>
            <a:picLocks noChangeAspect="1"/>
          </p:cNvPicPr>
          <p:nvPr/>
        </p:nvPicPr>
        <p:blipFill>
          <a:blip r:embed="rId4"/>
          <a:stretch>
            <a:fillRect/>
          </a:stretch>
        </p:blipFill>
        <p:spPr>
          <a:xfrm>
            <a:off x="0" y="3228978"/>
            <a:ext cx="11750341" cy="1254444"/>
          </a:xfrm>
          <a:prstGeom prst="rect">
            <a:avLst/>
          </a:prstGeom>
        </p:spPr>
      </p:pic>
      <p:pic>
        <p:nvPicPr>
          <p:cNvPr id="16" name="Picture 15">
            <a:extLst>
              <a:ext uri="{FF2B5EF4-FFF2-40B4-BE49-F238E27FC236}">
                <a16:creationId xmlns:a16="http://schemas.microsoft.com/office/drawing/2014/main" id="{FC7D8080-7FBD-406C-4C97-57D1606B7C47}"/>
              </a:ext>
            </a:extLst>
          </p:cNvPr>
          <p:cNvPicPr>
            <a:picLocks noChangeAspect="1"/>
          </p:cNvPicPr>
          <p:nvPr/>
        </p:nvPicPr>
        <p:blipFill>
          <a:blip r:embed="rId5"/>
          <a:stretch>
            <a:fillRect/>
          </a:stretch>
        </p:blipFill>
        <p:spPr>
          <a:xfrm>
            <a:off x="186900" y="4662011"/>
            <a:ext cx="11107700" cy="1448002"/>
          </a:xfrm>
          <a:prstGeom prst="rect">
            <a:avLst/>
          </a:prstGeom>
        </p:spPr>
      </p:pic>
    </p:spTree>
    <p:extLst>
      <p:ext uri="{BB962C8B-B14F-4D97-AF65-F5344CB8AC3E}">
        <p14:creationId xmlns:p14="http://schemas.microsoft.com/office/powerpoint/2010/main" val="42295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BFD5-5C8D-8357-8F5E-FC983802BF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C1890EE-B29D-7FFE-11C9-D4392F17D170}"/>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B7885D60-7A30-E8BB-77A2-B12DE99A3491}"/>
              </a:ext>
            </a:extLst>
          </p:cNvPr>
          <p:cNvSpPr>
            <a:spLocks noGrp="1"/>
          </p:cNvSpPr>
          <p:nvPr>
            <p:ph type="ftr" sz="quarter" idx="11"/>
          </p:nvPr>
        </p:nvSpPr>
        <p:spPr/>
        <p:txBody>
          <a:bodyPr/>
          <a:lstStyle/>
          <a:p>
            <a:r>
              <a:rPr lang="en-US"/>
              <a:t>Dr. M. Venu Gopala Rao</a:t>
            </a:r>
          </a:p>
        </p:txBody>
      </p:sp>
      <p:sp>
        <p:nvSpPr>
          <p:cNvPr id="7" name="TextBox 6">
            <a:extLst>
              <a:ext uri="{FF2B5EF4-FFF2-40B4-BE49-F238E27FC236}">
                <a16:creationId xmlns:a16="http://schemas.microsoft.com/office/drawing/2014/main" id="{15F3CC24-1AF2-FC5E-CABE-0268C171C090}"/>
              </a:ext>
            </a:extLst>
          </p:cNvPr>
          <p:cNvSpPr txBox="1"/>
          <p:nvPr/>
        </p:nvSpPr>
        <p:spPr>
          <a:xfrm>
            <a:off x="136100" y="389891"/>
            <a:ext cx="11710460" cy="1692771"/>
          </a:xfrm>
          <a:prstGeom prst="rect">
            <a:avLst/>
          </a:prstGeom>
          <a:noFill/>
        </p:spPr>
        <p:txBody>
          <a:bodyPr wrap="square">
            <a:spAutoFit/>
          </a:bodyPr>
          <a:lstStyle/>
          <a:p>
            <a:pPr algn="just">
              <a:spcAft>
                <a:spcPts val="800"/>
              </a:spcAft>
            </a:pPr>
            <a:r>
              <a:rPr lang="en-IN" sz="2600" kern="0" dirty="0">
                <a:solidFill>
                  <a:srgbClr val="4906F0"/>
                </a:solidFill>
                <a:effectLst/>
                <a:latin typeface="Arial" panose="020B0604020202020204" pitchFamily="34" charset="0"/>
                <a:ea typeface="Aptos" panose="020B0004020202020204" pitchFamily="34" charset="0"/>
                <a:cs typeface="Times New Roman" panose="02020603050405020304" pitchFamily="18" charset="0"/>
              </a:rPr>
              <a:t>Thus, the overall raised cosine spectral characteristic is split evenly between the transmitting filter and the receiving filter. Hence square root raised cosine filter is used as a transmit filter at the transmitter side and receive filter at receiver side as shown below.</a:t>
            </a:r>
            <a:endParaRPr lang="en-IN" sz="2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6672E45-FD9E-4F4B-D8D9-68A3EFE1C2F6}"/>
              </a:ext>
            </a:extLst>
          </p:cNvPr>
          <p:cNvPicPr>
            <a:picLocks noChangeAspect="1"/>
          </p:cNvPicPr>
          <p:nvPr/>
        </p:nvPicPr>
        <p:blipFill>
          <a:blip r:embed="rId2"/>
          <a:stretch>
            <a:fillRect/>
          </a:stretch>
        </p:blipFill>
        <p:spPr>
          <a:xfrm>
            <a:off x="56307" y="3070126"/>
            <a:ext cx="12079386" cy="2333951"/>
          </a:xfrm>
          <a:prstGeom prst="rect">
            <a:avLst/>
          </a:prstGeom>
        </p:spPr>
      </p:pic>
    </p:spTree>
    <p:extLst>
      <p:ext uri="{BB962C8B-B14F-4D97-AF65-F5344CB8AC3E}">
        <p14:creationId xmlns:p14="http://schemas.microsoft.com/office/powerpoint/2010/main" val="282828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9276-7C2B-0AB9-A9A0-7ABAF980979F}"/>
              </a:ext>
            </a:extLst>
          </p:cNvPr>
          <p:cNvSpPr>
            <a:spLocks noGrp="1"/>
          </p:cNvSpPr>
          <p:nvPr>
            <p:ph type="title"/>
          </p:nvPr>
        </p:nvSpPr>
        <p:spPr>
          <a:xfrm>
            <a:off x="96795" y="276653"/>
            <a:ext cx="10515600" cy="586345"/>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Properties of Raised Cosine Pulse</a:t>
            </a:r>
            <a:endParaRPr lang="en-IN" sz="3600" dirty="0">
              <a:solidFill>
                <a:srgbClr val="FF00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9C9F134-BD97-E033-6E74-556CB1C6B343}"/>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2855808C-EC33-D6A2-1F8F-7BBD1BA4124B}"/>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2749E556-8B17-4DED-A08F-ACDEEE042074}"/>
              </a:ext>
            </a:extLst>
          </p:cNvPr>
          <p:cNvPicPr>
            <a:picLocks noChangeAspect="1"/>
          </p:cNvPicPr>
          <p:nvPr/>
        </p:nvPicPr>
        <p:blipFill>
          <a:blip r:embed="rId2"/>
          <a:stretch>
            <a:fillRect/>
          </a:stretch>
        </p:blipFill>
        <p:spPr>
          <a:xfrm>
            <a:off x="10937" y="1071686"/>
            <a:ext cx="11962760" cy="1032908"/>
          </a:xfrm>
          <a:prstGeom prst="rect">
            <a:avLst/>
          </a:prstGeom>
        </p:spPr>
      </p:pic>
      <p:pic>
        <p:nvPicPr>
          <p:cNvPr id="9" name="Picture 8">
            <a:extLst>
              <a:ext uri="{FF2B5EF4-FFF2-40B4-BE49-F238E27FC236}">
                <a16:creationId xmlns:a16="http://schemas.microsoft.com/office/drawing/2014/main" id="{41DD48DA-8822-85B7-90AD-B145A51B5FED}"/>
              </a:ext>
            </a:extLst>
          </p:cNvPr>
          <p:cNvPicPr>
            <a:picLocks noChangeAspect="1"/>
          </p:cNvPicPr>
          <p:nvPr/>
        </p:nvPicPr>
        <p:blipFill>
          <a:blip r:embed="rId3"/>
          <a:stretch>
            <a:fillRect/>
          </a:stretch>
        </p:blipFill>
        <p:spPr>
          <a:xfrm>
            <a:off x="138857" y="2533136"/>
            <a:ext cx="11258195" cy="1158738"/>
          </a:xfrm>
          <a:prstGeom prst="rect">
            <a:avLst/>
          </a:prstGeom>
        </p:spPr>
      </p:pic>
      <p:pic>
        <p:nvPicPr>
          <p:cNvPr id="11" name="Picture 10">
            <a:extLst>
              <a:ext uri="{FF2B5EF4-FFF2-40B4-BE49-F238E27FC236}">
                <a16:creationId xmlns:a16="http://schemas.microsoft.com/office/drawing/2014/main" id="{D444BAF4-172A-EC63-AA6E-96ADA1F3DAB9}"/>
              </a:ext>
            </a:extLst>
          </p:cNvPr>
          <p:cNvPicPr>
            <a:picLocks noChangeAspect="1"/>
          </p:cNvPicPr>
          <p:nvPr/>
        </p:nvPicPr>
        <p:blipFill>
          <a:blip r:embed="rId4"/>
          <a:stretch>
            <a:fillRect/>
          </a:stretch>
        </p:blipFill>
        <p:spPr>
          <a:xfrm>
            <a:off x="180070" y="3839867"/>
            <a:ext cx="11770176" cy="1733032"/>
          </a:xfrm>
          <a:prstGeom prst="rect">
            <a:avLst/>
          </a:prstGeom>
        </p:spPr>
      </p:pic>
    </p:spTree>
    <p:extLst>
      <p:ext uri="{BB962C8B-B14F-4D97-AF65-F5344CB8AC3E}">
        <p14:creationId xmlns:p14="http://schemas.microsoft.com/office/powerpoint/2010/main" val="143467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a:extLst>
              <a:ext uri="{FF2B5EF4-FFF2-40B4-BE49-F238E27FC236}">
                <a16:creationId xmlns:a16="http://schemas.microsoft.com/office/drawing/2014/main" id="{7CC96D0B-5C93-CB7E-CA8E-53438E3407C6}"/>
              </a:ext>
            </a:extLst>
          </p:cNvPr>
          <p:cNvSpPr>
            <a:spLocks noGrp="1" noChangeArrowheads="1"/>
          </p:cNvSpPr>
          <p:nvPr>
            <p:ph type="body" idx="1"/>
          </p:nvPr>
        </p:nvSpPr>
        <p:spPr>
          <a:xfrm>
            <a:off x="335280" y="579438"/>
            <a:ext cx="11165840" cy="1125115"/>
          </a:xfrm>
        </p:spPr>
        <p:txBody>
          <a:bodyPr>
            <a:normAutofit/>
          </a:bodyPr>
          <a:lstStyle/>
          <a:p>
            <a:pPr eaLnBrk="1" hangingPunct="1">
              <a:lnSpc>
                <a:spcPct val="120000"/>
              </a:lnSpc>
              <a:buClr>
                <a:srgbClr val="0000FF"/>
              </a:buClr>
              <a:buSzTx/>
              <a:buFont typeface="Wingdings" panose="05000000000000000000" pitchFamily="2" charset="2"/>
              <a:buChar char="Ø"/>
              <a:defRPr/>
            </a:pPr>
            <a:r>
              <a:rPr lang="en-US" altLang="en-US" dirty="0">
                <a:latin typeface="Arial" panose="020B0604020202020204" pitchFamily="34" charset="0"/>
                <a:cs typeface="Arial" panose="020B0604020202020204" pitchFamily="34" charset="0"/>
              </a:rPr>
              <a:t>The bandwidth of a Raised-cosine (RC) </a:t>
            </a:r>
            <a:r>
              <a:rPr lang="en-US" altLang="en-US" dirty="0" err="1">
                <a:latin typeface="Arial" panose="020B0604020202020204" pitchFamily="34" charset="0"/>
                <a:cs typeface="Arial" panose="020B0604020202020204" pitchFamily="34" charset="0"/>
              </a:rPr>
              <a:t>rolloff</a:t>
            </a:r>
            <a:r>
              <a:rPr lang="en-US" altLang="en-US" dirty="0">
                <a:latin typeface="Arial" panose="020B0604020202020204" pitchFamily="34" charset="0"/>
                <a:cs typeface="Arial" panose="020B0604020202020204" pitchFamily="34" charset="0"/>
              </a:rPr>
              <a:t> pulse shape is a function of the bit rate and the </a:t>
            </a:r>
            <a:r>
              <a:rPr lang="en-US" altLang="en-US" dirty="0" err="1">
                <a:latin typeface="Arial" panose="020B0604020202020204" pitchFamily="34" charset="0"/>
                <a:cs typeface="Arial" panose="020B0604020202020204" pitchFamily="34" charset="0"/>
              </a:rPr>
              <a:t>rolloff</a:t>
            </a:r>
            <a:r>
              <a:rPr lang="en-US" altLang="en-US" dirty="0">
                <a:latin typeface="Arial" panose="020B0604020202020204" pitchFamily="34" charset="0"/>
                <a:cs typeface="Arial" panose="020B0604020202020204" pitchFamily="34" charset="0"/>
              </a:rPr>
              <a:t> factor:</a:t>
            </a:r>
          </a:p>
          <a:p>
            <a:pPr eaLnBrk="1" hangingPunct="1">
              <a:lnSpc>
                <a:spcPct val="120000"/>
              </a:lnSpc>
              <a:buClr>
                <a:srgbClr val="0000FF"/>
              </a:buClr>
              <a:buSzTx/>
              <a:buFont typeface="Wingdings" panose="05000000000000000000" pitchFamily="2" charset="2"/>
              <a:buChar char="Ø"/>
              <a:defRPr/>
            </a:pPr>
            <a:endParaRPr lang="en-US" altLang="en-US" dirty="0">
              <a:latin typeface="Arial" panose="020B0604020202020204" pitchFamily="34" charset="0"/>
              <a:cs typeface="Arial" panose="020B0604020202020204" pitchFamily="34" charset="0"/>
            </a:endParaRPr>
          </a:p>
          <a:p>
            <a:pPr eaLnBrk="1" hangingPunct="1">
              <a:buClr>
                <a:srgbClr val="0000FF"/>
              </a:buClr>
              <a:buSzTx/>
              <a:defRPr/>
            </a:pPr>
            <a:endParaRPr lang="en-US" altLang="en-US" dirty="0">
              <a:latin typeface="Arial" panose="020B0604020202020204" pitchFamily="34" charset="0"/>
              <a:cs typeface="Arial" panose="020B0604020202020204" pitchFamily="34" charset="0"/>
            </a:endParaRPr>
          </a:p>
          <a:p>
            <a:pPr eaLnBrk="1" hangingPunct="1">
              <a:lnSpc>
                <a:spcPct val="140000"/>
              </a:lnSpc>
              <a:defRPr/>
            </a:pPr>
            <a:endParaRPr lang="en-US" altLang="en-US" dirty="0"/>
          </a:p>
          <a:p>
            <a:pPr eaLnBrk="1" hangingPunct="1">
              <a:lnSpc>
                <a:spcPct val="140000"/>
              </a:lnSpc>
              <a:defRPr/>
            </a:pPr>
            <a:endParaRPr lang="en-US" altLang="en-US" dirty="0"/>
          </a:p>
        </p:txBody>
      </p:sp>
      <p:graphicFrame>
        <p:nvGraphicFramePr>
          <p:cNvPr id="32772" name="Object 5">
            <a:extLst>
              <a:ext uri="{FF2B5EF4-FFF2-40B4-BE49-F238E27FC236}">
                <a16:creationId xmlns:a16="http://schemas.microsoft.com/office/drawing/2014/main" id="{D40590DB-912B-0669-DFBD-913C4B176D54}"/>
              </a:ext>
            </a:extLst>
          </p:cNvPr>
          <p:cNvGraphicFramePr>
            <a:graphicFrameLocks noChangeAspect="1"/>
          </p:cNvGraphicFramePr>
          <p:nvPr>
            <p:extLst>
              <p:ext uri="{D42A27DB-BD31-4B8C-83A1-F6EECF244321}">
                <p14:modId xmlns:p14="http://schemas.microsoft.com/office/powerpoint/2010/main" val="3220262817"/>
              </p:ext>
            </p:extLst>
          </p:nvPr>
        </p:nvGraphicFramePr>
        <p:xfrm>
          <a:off x="4724400" y="3677451"/>
          <a:ext cx="2252345" cy="1156275"/>
        </p:xfrm>
        <a:graphic>
          <a:graphicData uri="http://schemas.openxmlformats.org/presentationml/2006/ole">
            <mc:AlternateContent xmlns:mc="http://schemas.openxmlformats.org/markup-compatibility/2006">
              <mc:Choice xmlns:v="urn:schemas-microsoft-com:vml" Requires="v">
                <p:oleObj name="Equation" r:id="rId2" imgW="672840" imgH="393480" progId="Equation.DSMT4">
                  <p:embed/>
                </p:oleObj>
              </mc:Choice>
              <mc:Fallback>
                <p:oleObj name="Equation" r:id="rId2" imgW="672840" imgH="393480" progId="Equation.DSMT4">
                  <p:embed/>
                  <p:pic>
                    <p:nvPicPr>
                      <p:cNvPr id="32772" name="Object 5">
                        <a:extLst>
                          <a:ext uri="{FF2B5EF4-FFF2-40B4-BE49-F238E27FC236}">
                            <a16:creationId xmlns:a16="http://schemas.microsoft.com/office/drawing/2014/main" id="{D40590DB-912B-0669-DFBD-913C4B176D54}"/>
                          </a:ext>
                        </a:extLst>
                      </p:cNvPr>
                      <p:cNvPicPr>
                        <a:picLocks noChangeAspect="1" noChangeArrowheads="1"/>
                      </p:cNvPicPr>
                      <p:nvPr/>
                    </p:nvPicPr>
                    <p:blipFill>
                      <a:blip r:embed="rId3"/>
                      <a:srcRect/>
                      <a:stretch>
                        <a:fillRect/>
                      </a:stretch>
                    </p:blipFill>
                    <p:spPr bwMode="auto">
                      <a:xfrm>
                        <a:off x="4724400" y="3677451"/>
                        <a:ext cx="2252345" cy="1156275"/>
                      </a:xfrm>
                      <a:prstGeom prst="rect">
                        <a:avLst/>
                      </a:prstGeom>
                      <a:noFill/>
                      <a:ln>
                        <a:noFill/>
                      </a:ln>
                      <a:effectLst/>
                    </p:spPr>
                  </p:pic>
                </p:oleObj>
              </mc:Fallback>
            </mc:AlternateContent>
          </a:graphicData>
        </a:graphic>
      </p:graphicFrame>
      <p:sp>
        <p:nvSpPr>
          <p:cNvPr id="32773" name="Text Box 7">
            <a:extLst>
              <a:ext uri="{FF2B5EF4-FFF2-40B4-BE49-F238E27FC236}">
                <a16:creationId xmlns:a16="http://schemas.microsoft.com/office/drawing/2014/main" id="{38327EC6-D0C6-25C1-5F1D-D8953B446E3F}"/>
              </a:ext>
            </a:extLst>
          </p:cNvPr>
          <p:cNvSpPr txBox="1">
            <a:spLocks noChangeArrowheads="1"/>
          </p:cNvSpPr>
          <p:nvPr/>
        </p:nvSpPr>
        <p:spPr bwMode="auto">
          <a:xfrm>
            <a:off x="1524000" y="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tr-TR" altLang="en-US" sz="3200">
                <a:solidFill>
                  <a:srgbClr val="CC3300"/>
                </a:solidFill>
                <a:latin typeface="Comic Sans MS" panose="030F0702030302020204" pitchFamily="66" charset="0"/>
              </a:rPr>
              <a:t>Bandwidth for </a:t>
            </a:r>
            <a:r>
              <a:rPr lang="en-US" altLang="en-US" sz="3200">
                <a:solidFill>
                  <a:srgbClr val="CC3300"/>
                </a:solidFill>
                <a:latin typeface="Comic Sans MS" panose="030F0702030302020204" pitchFamily="66" charset="0"/>
              </a:rPr>
              <a:t>Raised Cosine Nyquist Filtering</a:t>
            </a:r>
          </a:p>
        </p:txBody>
      </p:sp>
      <p:graphicFrame>
        <p:nvGraphicFramePr>
          <p:cNvPr id="32774" name="Object 11">
            <a:extLst>
              <a:ext uri="{FF2B5EF4-FFF2-40B4-BE49-F238E27FC236}">
                <a16:creationId xmlns:a16="http://schemas.microsoft.com/office/drawing/2014/main" id="{59C59FAF-BEE0-7E58-CF7B-3410447CFAE9}"/>
              </a:ext>
            </a:extLst>
          </p:cNvPr>
          <p:cNvGraphicFramePr>
            <a:graphicFrameLocks noChangeAspect="1"/>
          </p:cNvGraphicFramePr>
          <p:nvPr>
            <p:extLst>
              <p:ext uri="{D42A27DB-BD31-4B8C-83A1-F6EECF244321}">
                <p14:modId xmlns:p14="http://schemas.microsoft.com/office/powerpoint/2010/main" val="608825986"/>
              </p:ext>
            </p:extLst>
          </p:nvPr>
        </p:nvGraphicFramePr>
        <p:xfrm>
          <a:off x="1441384" y="1737162"/>
          <a:ext cx="3283016" cy="824548"/>
        </p:xfrm>
        <a:graphic>
          <a:graphicData uri="http://schemas.openxmlformats.org/presentationml/2006/ole">
            <mc:AlternateContent xmlns:mc="http://schemas.openxmlformats.org/markup-compatibility/2006">
              <mc:Choice xmlns:v="urn:schemas-microsoft-com:vml" Requires="v">
                <p:oleObj name="Equation" r:id="rId4" imgW="888840" imgH="253800" progId="Equation.DSMT4">
                  <p:embed/>
                </p:oleObj>
              </mc:Choice>
              <mc:Fallback>
                <p:oleObj name="Equation" r:id="rId4" imgW="888840" imgH="253800" progId="Equation.DSMT4">
                  <p:embed/>
                  <p:pic>
                    <p:nvPicPr>
                      <p:cNvPr id="32774" name="Object 11">
                        <a:extLst>
                          <a:ext uri="{FF2B5EF4-FFF2-40B4-BE49-F238E27FC236}">
                            <a16:creationId xmlns:a16="http://schemas.microsoft.com/office/drawing/2014/main" id="{59C59FAF-BEE0-7E58-CF7B-3410447CFAE9}"/>
                          </a:ext>
                        </a:extLst>
                      </p:cNvPr>
                      <p:cNvPicPr>
                        <a:picLocks noChangeAspect="1" noChangeArrowheads="1"/>
                      </p:cNvPicPr>
                      <p:nvPr/>
                    </p:nvPicPr>
                    <p:blipFill>
                      <a:blip r:embed="rId5"/>
                      <a:srcRect/>
                      <a:stretch>
                        <a:fillRect/>
                      </a:stretch>
                    </p:blipFill>
                    <p:spPr bwMode="auto">
                      <a:xfrm>
                        <a:off x="1441384" y="1737162"/>
                        <a:ext cx="3283016" cy="824548"/>
                      </a:xfrm>
                      <a:prstGeom prst="rect">
                        <a:avLst/>
                      </a:prstGeom>
                      <a:noFill/>
                      <a:ln>
                        <a:noFill/>
                      </a:ln>
                      <a:effectLst/>
                    </p:spPr>
                  </p:pic>
                </p:oleObj>
              </mc:Fallback>
            </mc:AlternateContent>
          </a:graphicData>
        </a:graphic>
      </p:graphicFrame>
      <p:sp>
        <p:nvSpPr>
          <p:cNvPr id="2" name="TextBox 1">
            <a:extLst>
              <a:ext uri="{FF2B5EF4-FFF2-40B4-BE49-F238E27FC236}">
                <a16:creationId xmlns:a16="http://schemas.microsoft.com/office/drawing/2014/main" id="{F9F7FDCF-ADB2-AC19-808F-694CE0B56E22}"/>
              </a:ext>
            </a:extLst>
          </p:cNvPr>
          <p:cNvSpPr txBox="1"/>
          <p:nvPr/>
        </p:nvSpPr>
        <p:spPr>
          <a:xfrm>
            <a:off x="203200" y="3060067"/>
            <a:ext cx="9560560" cy="584775"/>
          </a:xfrm>
          <a:prstGeom prst="rect">
            <a:avLst/>
          </a:prstGeom>
          <a:noFill/>
        </p:spPr>
        <p:txBody>
          <a:bodyPr wrap="square" rtlCol="0">
            <a:spAutoFit/>
          </a:bodyPr>
          <a:lstStyle/>
          <a:p>
            <a:pPr eaLnBrk="1" hangingPunct="1">
              <a:buClr>
                <a:srgbClr val="0000FF"/>
              </a:buClr>
              <a:buSzTx/>
              <a:buFont typeface="Wingdings" panose="05000000000000000000" pitchFamily="2" charset="2"/>
              <a:buChar char="Ø"/>
              <a:defRPr/>
            </a:pPr>
            <a:r>
              <a:rPr lang="en-US" altLang="en-US" sz="3200" dirty="0">
                <a:latin typeface="Arial" panose="020B0604020202020204" pitchFamily="34" charset="0"/>
                <a:cs typeface="Arial" panose="020B0604020202020204" pitchFamily="34" charset="0"/>
              </a:rPr>
              <a:t>Or solving for bit rate yields the expression:</a:t>
            </a:r>
          </a:p>
        </p:txBody>
      </p:sp>
      <p:pic>
        <p:nvPicPr>
          <p:cNvPr id="4" name="Picture 3">
            <a:extLst>
              <a:ext uri="{FF2B5EF4-FFF2-40B4-BE49-F238E27FC236}">
                <a16:creationId xmlns:a16="http://schemas.microsoft.com/office/drawing/2014/main" id="{ABD20E89-7396-0634-29D9-392C33E153C9}"/>
              </a:ext>
            </a:extLst>
          </p:cNvPr>
          <p:cNvPicPr>
            <a:picLocks noChangeAspect="1"/>
          </p:cNvPicPr>
          <p:nvPr/>
        </p:nvPicPr>
        <p:blipFill>
          <a:blip r:embed="rId6"/>
          <a:stretch>
            <a:fillRect/>
          </a:stretch>
        </p:blipFill>
        <p:spPr>
          <a:xfrm>
            <a:off x="5222240" y="1776260"/>
            <a:ext cx="6231164" cy="1155972"/>
          </a:xfrm>
          <a:prstGeom prst="rect">
            <a:avLst/>
          </a:prstGeom>
        </p:spPr>
      </p:pic>
      <p:pic>
        <p:nvPicPr>
          <p:cNvPr id="6" name="Picture 5">
            <a:extLst>
              <a:ext uri="{FF2B5EF4-FFF2-40B4-BE49-F238E27FC236}">
                <a16:creationId xmlns:a16="http://schemas.microsoft.com/office/drawing/2014/main" id="{06756601-7C11-7E71-A63A-B903F77CFAFA}"/>
              </a:ext>
            </a:extLst>
          </p:cNvPr>
          <p:cNvPicPr>
            <a:picLocks noChangeAspect="1"/>
          </p:cNvPicPr>
          <p:nvPr/>
        </p:nvPicPr>
        <p:blipFill>
          <a:blip r:embed="rId7"/>
          <a:stretch>
            <a:fillRect/>
          </a:stretch>
        </p:blipFill>
        <p:spPr>
          <a:xfrm>
            <a:off x="570550" y="5132299"/>
            <a:ext cx="9059539" cy="1267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Effect transition="in" filter="barn(inVertical)">
                                      <p:cBhvr>
                                        <p:cTn id="7" dur="500"/>
                                        <p:tgtEl>
                                          <p:spTgt spid="130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barn(inVertical)">
                                      <p:cBhvr>
                                        <p:cTn id="12" dur="500"/>
                                        <p:tgtEl>
                                          <p:spTgt spid="3277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2772"/>
                                        </p:tgtEl>
                                        <p:attrNameLst>
                                          <p:attrName>style.visibility</p:attrName>
                                        </p:attrNameLst>
                                      </p:cBhvr>
                                      <p:to>
                                        <p:strVal val="visible"/>
                                      </p:to>
                                    </p:set>
                                    <p:animEffect transition="in" filter="barn(inVertical)">
                                      <p:cBhvr>
                                        <p:cTn id="27" dur="500"/>
                                        <p:tgtEl>
                                          <p:spTgt spid="3277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B79C-2D66-599A-BA58-6EAA716E02FE}"/>
              </a:ext>
            </a:extLst>
          </p:cNvPr>
          <p:cNvSpPr>
            <a:spLocks noGrp="1"/>
          </p:cNvSpPr>
          <p:nvPr>
            <p:ph type="title"/>
          </p:nvPr>
        </p:nvSpPr>
        <p:spPr>
          <a:xfrm>
            <a:off x="838200" y="136525"/>
            <a:ext cx="10515600" cy="534035"/>
          </a:xfrm>
        </p:spPr>
        <p:txBody>
          <a:bodyPr>
            <a:normAutofit fontScale="90000"/>
          </a:bodyPr>
          <a:lstStyle/>
          <a:p>
            <a:r>
              <a:rPr lang="en-US" sz="4000" dirty="0">
                <a:solidFill>
                  <a:srgbClr val="FF0000"/>
                </a:solidFill>
                <a:latin typeface="Arial" panose="020B0604020202020204" pitchFamily="34" charset="0"/>
                <a:cs typeface="Arial" panose="020B0604020202020204" pitchFamily="34" charset="0"/>
              </a:rPr>
              <a:t>Problems on Bandwidth calculations</a:t>
            </a:r>
            <a:r>
              <a:rPr lang="en-US" dirty="0"/>
              <a:t>:</a:t>
            </a:r>
            <a:endParaRPr lang="en-IN" dirty="0"/>
          </a:p>
        </p:txBody>
      </p:sp>
      <p:sp>
        <p:nvSpPr>
          <p:cNvPr id="4" name="Date Placeholder 3">
            <a:extLst>
              <a:ext uri="{FF2B5EF4-FFF2-40B4-BE49-F238E27FC236}">
                <a16:creationId xmlns:a16="http://schemas.microsoft.com/office/drawing/2014/main" id="{9D60FBC4-1D96-D4ED-84E4-9692A0209882}"/>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53DD0391-83EB-C755-DD1B-58F1D12D3438}"/>
              </a:ext>
            </a:extLst>
          </p:cNvPr>
          <p:cNvSpPr>
            <a:spLocks noGrp="1"/>
          </p:cNvSpPr>
          <p:nvPr>
            <p:ph type="ftr" sz="quarter" idx="11"/>
          </p:nvPr>
        </p:nvSpPr>
        <p:spPr/>
        <p:txBody>
          <a:bodyPr/>
          <a:lstStyle/>
          <a:p>
            <a:r>
              <a:rPr lang="en-US"/>
              <a:t>Dr. M. Venu Gopala Rao</a:t>
            </a:r>
          </a:p>
        </p:txBody>
      </p:sp>
      <p:sp>
        <p:nvSpPr>
          <p:cNvPr id="7" name="TextBox 6">
            <a:extLst>
              <a:ext uri="{FF2B5EF4-FFF2-40B4-BE49-F238E27FC236}">
                <a16:creationId xmlns:a16="http://schemas.microsoft.com/office/drawing/2014/main" id="{E3EF4F79-6141-B0D5-DF50-96137305E1AC}"/>
              </a:ext>
            </a:extLst>
          </p:cNvPr>
          <p:cNvSpPr txBox="1"/>
          <p:nvPr/>
        </p:nvSpPr>
        <p:spPr>
          <a:xfrm>
            <a:off x="115384" y="761632"/>
            <a:ext cx="11353800" cy="1106008"/>
          </a:xfrm>
          <a:prstGeom prst="rect">
            <a:avLst/>
          </a:prstGeom>
          <a:noFill/>
        </p:spPr>
        <p:txBody>
          <a:bodyPr wrap="square">
            <a:spAutoFit/>
          </a:bodyPr>
          <a:lstStyle/>
          <a:p>
            <a:pPr>
              <a:lnSpc>
                <a:spcPct val="115000"/>
              </a:lnSpc>
              <a:spcAft>
                <a:spcPts val="800"/>
              </a:spcAft>
            </a:pPr>
            <a:r>
              <a:rPr lang="en-IN" sz="2800" kern="100" dirty="0">
                <a:solidFill>
                  <a:srgbClr val="1A0FFD"/>
                </a:solidFill>
                <a:effectLst/>
                <a:latin typeface="Arial" panose="020B0604020202020204" pitchFamily="34" charset="0"/>
                <a:ea typeface="Aptos" panose="020B0004020202020204" pitchFamily="34" charset="0"/>
                <a:cs typeface="Arial" panose="020B0604020202020204" pitchFamily="34" charset="0"/>
              </a:rPr>
              <a:t>Calculate the bandwidth of a Raised Cosine filter with a symbol rate of 2 kHz and a roll-off factor of 0.5</a:t>
            </a:r>
            <a:r>
              <a:rPr lang="en-IN" sz="3200" kern="100" dirty="0">
                <a:solidFill>
                  <a:srgbClr val="1A0FFD"/>
                </a:solidFill>
                <a:effectLst/>
                <a:latin typeface="Arial" panose="020B0604020202020204" pitchFamily="34" charset="0"/>
                <a:ea typeface="Aptos" panose="020B00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1A5C7C01-2060-2903-0664-B4938A4B5872}"/>
              </a:ext>
            </a:extLst>
          </p:cNvPr>
          <p:cNvSpPr txBox="1"/>
          <p:nvPr/>
        </p:nvSpPr>
        <p:spPr>
          <a:xfrm>
            <a:off x="151157" y="3097385"/>
            <a:ext cx="11577928" cy="1743106"/>
          </a:xfrm>
          <a:prstGeom prst="rect">
            <a:avLst/>
          </a:prstGeom>
          <a:noFill/>
        </p:spPr>
        <p:txBody>
          <a:bodyPr wrap="square">
            <a:spAutoFit/>
          </a:bodyPr>
          <a:lstStyle/>
          <a:p>
            <a:pPr>
              <a:lnSpc>
                <a:spcPct val="115000"/>
              </a:lnSpc>
              <a:spcAft>
                <a:spcPts val="800"/>
              </a:spcAft>
            </a:pPr>
            <a:r>
              <a:rPr lang="en-IN" sz="3200" kern="100" dirty="0">
                <a:solidFill>
                  <a:srgbClr val="3E06BA"/>
                </a:solidFill>
                <a:effectLst/>
                <a:latin typeface="Arial" panose="020B0604020202020204" pitchFamily="34" charset="0"/>
                <a:ea typeface="Aptos" panose="020B0004020202020204" pitchFamily="34" charset="0"/>
                <a:cs typeface="Arial" panose="020B0604020202020204" pitchFamily="34" charset="0"/>
              </a:rPr>
              <a:t>A channel has a symbol rate of 5 kHz. Develop a Raised Cosine filter and find the minimum and maximum bandwidth for a Raised Cosine filter.</a:t>
            </a:r>
            <a:endParaRPr lang="en-IN" sz="3200" kern="100" dirty="0">
              <a:effectLst/>
              <a:latin typeface="Arial" panose="020B0604020202020204" pitchFamily="34" charset="0"/>
              <a:ea typeface="Aptos" panose="020B00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03C61C4-8B45-7C46-0A0D-7EAF4A797160}"/>
              </a:ext>
            </a:extLst>
          </p:cNvPr>
          <p:cNvPicPr>
            <a:picLocks noChangeAspect="1"/>
          </p:cNvPicPr>
          <p:nvPr/>
        </p:nvPicPr>
        <p:blipFill>
          <a:blip r:embed="rId2"/>
          <a:stretch>
            <a:fillRect/>
          </a:stretch>
        </p:blipFill>
        <p:spPr>
          <a:xfrm>
            <a:off x="151157" y="1793056"/>
            <a:ext cx="5667375" cy="638175"/>
          </a:xfrm>
          <a:prstGeom prst="rect">
            <a:avLst/>
          </a:prstGeom>
        </p:spPr>
      </p:pic>
      <p:pic>
        <p:nvPicPr>
          <p:cNvPr id="16" name="Picture 15">
            <a:extLst>
              <a:ext uri="{FF2B5EF4-FFF2-40B4-BE49-F238E27FC236}">
                <a16:creationId xmlns:a16="http://schemas.microsoft.com/office/drawing/2014/main" id="{0B10C49C-A4ED-8A42-48A9-4343069A507A}"/>
              </a:ext>
            </a:extLst>
          </p:cNvPr>
          <p:cNvPicPr>
            <a:picLocks noChangeAspect="1"/>
          </p:cNvPicPr>
          <p:nvPr/>
        </p:nvPicPr>
        <p:blipFill>
          <a:blip r:embed="rId3"/>
          <a:stretch>
            <a:fillRect/>
          </a:stretch>
        </p:blipFill>
        <p:spPr>
          <a:xfrm>
            <a:off x="5864252" y="1817821"/>
            <a:ext cx="5638800" cy="628650"/>
          </a:xfrm>
          <a:prstGeom prst="rect">
            <a:avLst/>
          </a:prstGeom>
        </p:spPr>
      </p:pic>
      <p:pic>
        <p:nvPicPr>
          <p:cNvPr id="18" name="Picture 17">
            <a:extLst>
              <a:ext uri="{FF2B5EF4-FFF2-40B4-BE49-F238E27FC236}">
                <a16:creationId xmlns:a16="http://schemas.microsoft.com/office/drawing/2014/main" id="{662B7045-F217-D2B5-C21A-6A65531824D7}"/>
              </a:ext>
            </a:extLst>
          </p:cNvPr>
          <p:cNvPicPr>
            <a:picLocks noChangeAspect="1"/>
          </p:cNvPicPr>
          <p:nvPr/>
        </p:nvPicPr>
        <p:blipFill>
          <a:blip r:embed="rId4"/>
          <a:stretch>
            <a:fillRect/>
          </a:stretch>
        </p:blipFill>
        <p:spPr>
          <a:xfrm>
            <a:off x="327024" y="2448719"/>
            <a:ext cx="3457575" cy="616702"/>
          </a:xfrm>
          <a:prstGeom prst="rect">
            <a:avLst/>
          </a:prstGeom>
        </p:spPr>
      </p:pic>
      <p:pic>
        <p:nvPicPr>
          <p:cNvPr id="19" name="Picture 18">
            <a:extLst>
              <a:ext uri="{FF2B5EF4-FFF2-40B4-BE49-F238E27FC236}">
                <a16:creationId xmlns:a16="http://schemas.microsoft.com/office/drawing/2014/main" id="{B7573ABF-D6D5-2C69-A4DC-D28298BF2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5384" y="4879904"/>
            <a:ext cx="12076616" cy="1597096"/>
          </a:xfrm>
          <a:prstGeom prst="rect">
            <a:avLst/>
          </a:prstGeom>
          <a:noFill/>
          <a:ln>
            <a:noFill/>
          </a:ln>
        </p:spPr>
      </p:pic>
    </p:spTree>
    <p:extLst>
      <p:ext uri="{BB962C8B-B14F-4D97-AF65-F5344CB8AC3E}">
        <p14:creationId xmlns:p14="http://schemas.microsoft.com/office/powerpoint/2010/main" val="206771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277965-A18A-5D98-6FD1-B5F78FE197AA}"/>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A1871ADB-8576-04E2-2107-4D93036AE915}"/>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175336D8-C32F-2925-1965-0DAD469A0D48}"/>
              </a:ext>
            </a:extLst>
          </p:cNvPr>
          <p:cNvPicPr>
            <a:picLocks noChangeAspect="1"/>
          </p:cNvPicPr>
          <p:nvPr/>
        </p:nvPicPr>
        <p:blipFill>
          <a:blip r:embed="rId2"/>
          <a:stretch>
            <a:fillRect/>
          </a:stretch>
        </p:blipFill>
        <p:spPr>
          <a:xfrm>
            <a:off x="196770" y="0"/>
            <a:ext cx="11995229" cy="6858000"/>
          </a:xfrm>
          <a:prstGeom prst="rect">
            <a:avLst/>
          </a:prstGeom>
        </p:spPr>
      </p:pic>
    </p:spTree>
    <p:extLst>
      <p:ext uri="{BB962C8B-B14F-4D97-AF65-F5344CB8AC3E}">
        <p14:creationId xmlns:p14="http://schemas.microsoft.com/office/powerpoint/2010/main" val="57592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9AEB91-385E-26A8-0E27-1154F05341F8}"/>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A6DD6061-A33C-860E-6C70-B2B0E3B821FF}"/>
              </a:ext>
            </a:extLst>
          </p:cNvPr>
          <p:cNvSpPr>
            <a:spLocks noGrp="1"/>
          </p:cNvSpPr>
          <p:nvPr>
            <p:ph type="ftr" sz="quarter" idx="11"/>
          </p:nvPr>
        </p:nvSpPr>
        <p:spPr/>
        <p:txBody>
          <a:bodyPr/>
          <a:lstStyle/>
          <a:p>
            <a:r>
              <a:rPr lang="en-US"/>
              <a:t>Dr. M. Venu Gopala Rao</a:t>
            </a:r>
          </a:p>
        </p:txBody>
      </p:sp>
      <p:sp>
        <p:nvSpPr>
          <p:cNvPr id="7" name="TextBox 6">
            <a:extLst>
              <a:ext uri="{FF2B5EF4-FFF2-40B4-BE49-F238E27FC236}">
                <a16:creationId xmlns:a16="http://schemas.microsoft.com/office/drawing/2014/main" id="{B4EAE37A-9A2F-2D83-1D6A-443CB29AE992}"/>
              </a:ext>
            </a:extLst>
          </p:cNvPr>
          <p:cNvSpPr txBox="1"/>
          <p:nvPr/>
        </p:nvSpPr>
        <p:spPr>
          <a:xfrm>
            <a:off x="297180" y="82519"/>
            <a:ext cx="11597640" cy="1743106"/>
          </a:xfrm>
          <a:prstGeom prst="rect">
            <a:avLst/>
          </a:prstGeom>
          <a:noFill/>
        </p:spPr>
        <p:txBody>
          <a:bodyPr wrap="square">
            <a:spAutoFit/>
          </a:bodyPr>
          <a:lstStyle/>
          <a:p>
            <a:pPr>
              <a:lnSpc>
                <a:spcPct val="115000"/>
              </a:lnSpc>
              <a:spcAft>
                <a:spcPts val="800"/>
              </a:spcAft>
            </a:pPr>
            <a:r>
              <a:rPr lang="en-IN" sz="3200" kern="100" dirty="0">
                <a:effectLst/>
                <a:latin typeface="Arial" panose="020B0604020202020204" pitchFamily="34" charset="0"/>
                <a:ea typeface="Aptos" panose="020B0004020202020204" pitchFamily="34" charset="0"/>
                <a:cs typeface="Arial" panose="020B0604020202020204" pitchFamily="34" charset="0"/>
              </a:rPr>
              <a:t>A system uses SRRC filters at both the transmitter and receiver with α=0.25 and a symbol rate of 8 kHz. Calculate the system bandwidth.</a:t>
            </a:r>
          </a:p>
        </p:txBody>
      </p:sp>
      <p:sp>
        <p:nvSpPr>
          <p:cNvPr id="9" name="TextBox 8">
            <a:extLst>
              <a:ext uri="{FF2B5EF4-FFF2-40B4-BE49-F238E27FC236}">
                <a16:creationId xmlns:a16="http://schemas.microsoft.com/office/drawing/2014/main" id="{306FD3E4-3F26-5F3B-B2EA-35FD6F71DF5C}"/>
              </a:ext>
            </a:extLst>
          </p:cNvPr>
          <p:cNvSpPr txBox="1"/>
          <p:nvPr/>
        </p:nvSpPr>
        <p:spPr>
          <a:xfrm>
            <a:off x="1070610" y="1763419"/>
            <a:ext cx="6217920" cy="646331"/>
          </a:xfrm>
          <a:prstGeom prst="rect">
            <a:avLst/>
          </a:prstGeom>
          <a:noFill/>
        </p:spPr>
        <p:txBody>
          <a:bodyPr wrap="square">
            <a:spAutoFit/>
          </a:bodyPr>
          <a:lstStyle/>
          <a:p>
            <a:r>
              <a:rPr lang="en-IN" sz="3600" b="1" dirty="0">
                <a:solidFill>
                  <a:srgbClr val="FF0000"/>
                </a:solidFill>
                <a:effectLst/>
                <a:latin typeface="Arial" panose="020B0604020202020204" pitchFamily="34" charset="0"/>
                <a:ea typeface="Aptos" panose="020B0004020202020204" pitchFamily="34" charset="0"/>
                <a:cs typeface="Arial" panose="020B0604020202020204" pitchFamily="34" charset="0"/>
              </a:rPr>
              <a:t>Ans: 10 kHz</a:t>
            </a:r>
            <a:endParaRPr lang="en-IN" sz="3600" dirty="0">
              <a:solidFill>
                <a:srgbClr val="FF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78615EB-3835-1104-3386-CE838232A92A}"/>
              </a:ext>
            </a:extLst>
          </p:cNvPr>
          <p:cNvSpPr txBox="1"/>
          <p:nvPr/>
        </p:nvSpPr>
        <p:spPr>
          <a:xfrm>
            <a:off x="201930" y="2387993"/>
            <a:ext cx="11597640" cy="1200329"/>
          </a:xfrm>
          <a:prstGeom prst="rect">
            <a:avLst/>
          </a:prstGeom>
          <a:noFill/>
        </p:spPr>
        <p:txBody>
          <a:bodyPr wrap="square">
            <a:spAutoFit/>
          </a:bodyPr>
          <a:lstStyle/>
          <a:p>
            <a:r>
              <a:rPr lang="en-IN" sz="3600" dirty="0">
                <a:effectLst/>
                <a:latin typeface="Aptos" panose="020B0004020202020204" pitchFamily="34" charset="0"/>
                <a:ea typeface="Aptos" panose="020B0004020202020204" pitchFamily="34" charset="0"/>
                <a:cs typeface="Times New Roman" panose="02020603050405020304" pitchFamily="18" charset="0"/>
              </a:rPr>
              <a:t>A Raised Cosine filter has α=0.35 and a symbol rate of 4 kHz. Determine the bandwidth required.</a:t>
            </a:r>
            <a:endParaRPr lang="en-IN" sz="3600" dirty="0"/>
          </a:p>
        </p:txBody>
      </p:sp>
      <p:sp>
        <p:nvSpPr>
          <p:cNvPr id="12" name="TextBox 11">
            <a:extLst>
              <a:ext uri="{FF2B5EF4-FFF2-40B4-BE49-F238E27FC236}">
                <a16:creationId xmlns:a16="http://schemas.microsoft.com/office/drawing/2014/main" id="{9C13CCA8-90D6-229C-2637-5BB815EE814F}"/>
              </a:ext>
            </a:extLst>
          </p:cNvPr>
          <p:cNvSpPr txBox="1"/>
          <p:nvPr/>
        </p:nvSpPr>
        <p:spPr>
          <a:xfrm>
            <a:off x="1070610" y="3640206"/>
            <a:ext cx="6217920" cy="646331"/>
          </a:xfrm>
          <a:prstGeom prst="rect">
            <a:avLst/>
          </a:prstGeom>
          <a:noFill/>
        </p:spPr>
        <p:txBody>
          <a:bodyPr wrap="square">
            <a:spAutoFit/>
          </a:bodyPr>
          <a:lstStyle/>
          <a:p>
            <a:r>
              <a:rPr lang="en-IN" sz="3600" b="1" dirty="0">
                <a:solidFill>
                  <a:srgbClr val="FF0000"/>
                </a:solidFill>
                <a:effectLst/>
                <a:latin typeface="Arial" panose="020B0604020202020204" pitchFamily="34" charset="0"/>
                <a:ea typeface="Aptos" panose="020B0004020202020204" pitchFamily="34" charset="0"/>
                <a:cs typeface="Arial" panose="020B0604020202020204" pitchFamily="34" charset="0"/>
              </a:rPr>
              <a:t>Ans: 5.4 kHz</a:t>
            </a:r>
            <a:endParaRPr lang="en-IN" sz="3600" dirty="0">
              <a:solidFill>
                <a:srgbClr val="FF00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0EBAA62-32B0-B9D8-6641-11A395525E45}"/>
              </a:ext>
            </a:extLst>
          </p:cNvPr>
          <p:cNvSpPr txBox="1"/>
          <p:nvPr/>
        </p:nvSpPr>
        <p:spPr>
          <a:xfrm>
            <a:off x="106680" y="4286537"/>
            <a:ext cx="11788140" cy="1197059"/>
          </a:xfrm>
          <a:prstGeom prst="rect">
            <a:avLst/>
          </a:prstGeom>
          <a:noFill/>
        </p:spPr>
        <p:txBody>
          <a:bodyPr wrap="square">
            <a:spAutoFit/>
          </a:bodyPr>
          <a:lstStyle/>
          <a:p>
            <a:pPr>
              <a:lnSpc>
                <a:spcPct val="115000"/>
              </a:lnSpc>
              <a:spcAft>
                <a:spcPts val="800"/>
              </a:spcAft>
            </a:pPr>
            <a:r>
              <a:rPr lang="en-IN" sz="3200" kern="100" dirty="0">
                <a:effectLst/>
                <a:latin typeface="Aptos" panose="020B0004020202020204" pitchFamily="34" charset="0"/>
                <a:ea typeface="Aptos" panose="020B0004020202020204" pitchFamily="34" charset="0"/>
                <a:cs typeface="Times New Roman" panose="02020603050405020304" pitchFamily="18" charset="0"/>
              </a:rPr>
              <a:t>Design a system with zero ISI for a symbol rate of 20 kHz using a filter with α=0.5. Calculate the required bandwidth.</a:t>
            </a:r>
          </a:p>
        </p:txBody>
      </p:sp>
      <p:sp>
        <p:nvSpPr>
          <p:cNvPr id="15" name="TextBox 14">
            <a:extLst>
              <a:ext uri="{FF2B5EF4-FFF2-40B4-BE49-F238E27FC236}">
                <a16:creationId xmlns:a16="http://schemas.microsoft.com/office/drawing/2014/main" id="{CC7A60DB-529A-997C-83A4-E03C782C6C55}"/>
              </a:ext>
            </a:extLst>
          </p:cNvPr>
          <p:cNvSpPr txBox="1"/>
          <p:nvPr/>
        </p:nvSpPr>
        <p:spPr>
          <a:xfrm>
            <a:off x="1131570" y="5513918"/>
            <a:ext cx="2907030" cy="646331"/>
          </a:xfrm>
          <a:prstGeom prst="rect">
            <a:avLst/>
          </a:prstGeom>
          <a:noFill/>
        </p:spPr>
        <p:txBody>
          <a:bodyPr wrap="square">
            <a:spAutoFit/>
          </a:bodyPr>
          <a:lstStyle/>
          <a:p>
            <a:r>
              <a:rPr lang="en-IN" sz="3600" b="1" dirty="0">
                <a:solidFill>
                  <a:srgbClr val="FF0000"/>
                </a:solidFill>
                <a:effectLst/>
                <a:latin typeface="Arial" panose="020B0604020202020204" pitchFamily="34" charset="0"/>
                <a:ea typeface="Aptos" panose="020B0004020202020204" pitchFamily="34" charset="0"/>
                <a:cs typeface="Arial" panose="020B0604020202020204" pitchFamily="34" charset="0"/>
              </a:rPr>
              <a:t>Ans: 30 kHz</a:t>
            </a:r>
            <a:endParaRPr lang="en-IN"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85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barn(inVertical)">
                                      <p:cBhvr>
                                        <p:cTn id="1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AA9E-561E-8FC1-690A-3C4B219C7E22}"/>
              </a:ext>
            </a:extLst>
          </p:cNvPr>
          <p:cNvSpPr>
            <a:spLocks noGrp="1"/>
          </p:cNvSpPr>
          <p:nvPr>
            <p:ph type="title"/>
          </p:nvPr>
        </p:nvSpPr>
        <p:spPr>
          <a:xfrm>
            <a:off x="5279424" y="2766218"/>
            <a:ext cx="1633152" cy="1325563"/>
          </a:xfrm>
        </p:spPr>
        <p:txBody>
          <a:bodyPr/>
          <a:lstStyle/>
          <a:p>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BCBB9316-3455-E3E3-AB26-6399C0B58546}"/>
              </a:ext>
            </a:extLst>
          </p:cNvPr>
          <p:cNvSpPr>
            <a:spLocks noGrp="1"/>
          </p:cNvSpPr>
          <p:nvPr>
            <p:ph type="dt" sz="half" idx="10"/>
          </p:nvPr>
        </p:nvSpPr>
        <p:spPr/>
        <p:txBody>
          <a:bodyPr/>
          <a:lstStyle/>
          <a:p>
            <a:fld id="{5AD58326-35E5-4806-B156-922B8CADAA5A}" type="datetime1">
              <a:rPr lang="en-US" smtClean="0"/>
              <a:t>1/27/2025</a:t>
            </a:fld>
            <a:endParaRPr lang="en-US"/>
          </a:p>
        </p:txBody>
      </p:sp>
      <p:sp>
        <p:nvSpPr>
          <p:cNvPr id="4" name="Footer Placeholder 3">
            <a:extLst>
              <a:ext uri="{FF2B5EF4-FFF2-40B4-BE49-F238E27FC236}">
                <a16:creationId xmlns:a16="http://schemas.microsoft.com/office/drawing/2014/main" id="{670F35EA-9720-634D-0C5D-35FFCDB028A8}"/>
              </a:ext>
            </a:extLst>
          </p:cNvPr>
          <p:cNvSpPr>
            <a:spLocks noGrp="1"/>
          </p:cNvSpPr>
          <p:nvPr>
            <p:ph type="ftr" sz="quarter" idx="11"/>
          </p:nvPr>
        </p:nvSpPr>
        <p:spPr/>
        <p:txBody>
          <a:bodyPr/>
          <a:lstStyle/>
          <a:p>
            <a:r>
              <a:rPr lang="en-US"/>
              <a:t>Dr. M. Venu Gopala Rao</a:t>
            </a:r>
          </a:p>
        </p:txBody>
      </p:sp>
    </p:spTree>
    <p:extLst>
      <p:ext uri="{BB962C8B-B14F-4D97-AF65-F5344CB8AC3E}">
        <p14:creationId xmlns:p14="http://schemas.microsoft.com/office/powerpoint/2010/main" val="247550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E5FF-45BD-190F-B8BE-853DEEDB4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EC65-2F68-1554-D756-50ECA284B659}"/>
              </a:ext>
            </a:extLst>
          </p:cNvPr>
          <p:cNvSpPr>
            <a:spLocks noGrp="1"/>
          </p:cNvSpPr>
          <p:nvPr>
            <p:ph type="title"/>
          </p:nvPr>
        </p:nvSpPr>
        <p:spPr>
          <a:xfrm>
            <a:off x="2650786" y="73633"/>
            <a:ext cx="6741269" cy="549714"/>
          </a:xfrm>
        </p:spPr>
        <p:txBody>
          <a:bodyPr>
            <a:normAutofit/>
          </a:bodyPr>
          <a:lstStyle/>
          <a:p>
            <a:r>
              <a:rPr lang="en-IN" sz="3200" dirty="0">
                <a:solidFill>
                  <a:srgbClr val="FF0000"/>
                </a:solidFill>
                <a:effectLst/>
                <a:latin typeface="Arial" panose="020B0604020202020204" pitchFamily="34" charset="0"/>
                <a:ea typeface="Calibri" panose="020F0502020204030204" pitchFamily="34" charset="0"/>
                <a:cs typeface="Arial" panose="020B0604020202020204" pitchFamily="34" charset="0"/>
              </a:rPr>
              <a:t>Dispersive and Noisy Channel</a:t>
            </a:r>
            <a:endParaRPr lang="en-IN"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190EAC-47D3-0923-8276-86D35EAA7A1F}"/>
              </a:ext>
            </a:extLst>
          </p:cNvPr>
          <p:cNvSpPr>
            <a:spLocks noGrp="1"/>
          </p:cNvSpPr>
          <p:nvPr>
            <p:ph idx="1"/>
          </p:nvPr>
        </p:nvSpPr>
        <p:spPr>
          <a:xfrm>
            <a:off x="128080" y="756426"/>
            <a:ext cx="11935839" cy="5345147"/>
          </a:xfrm>
        </p:spPr>
        <p:txBody>
          <a:bodyPr>
            <a:normAutofit/>
          </a:bodyPr>
          <a:lstStyle/>
          <a:p>
            <a:pPr>
              <a:lnSpc>
                <a:spcPct val="100000"/>
              </a:lnSpc>
              <a:buFont typeface="Wingdings" panose="05000000000000000000" pitchFamily="2" charset="2"/>
              <a:buChar char="Ø"/>
            </a:pPr>
            <a:r>
              <a:rPr lang="en-IN" sz="2600" dirty="0">
                <a:solidFill>
                  <a:srgbClr val="1D1DFB"/>
                </a:solidFill>
                <a:effectLst/>
                <a:latin typeface="Arial" panose="020B0604020202020204" pitchFamily="34" charset="0"/>
                <a:ea typeface="Calibri" panose="020F0502020204030204" pitchFamily="34" charset="0"/>
                <a:cs typeface="Arial" panose="020B0604020202020204" pitchFamily="34" charset="0"/>
              </a:rPr>
              <a:t>A dispersive channel refers to a type of communication channel where </a:t>
            </a:r>
          </a:p>
          <a:p>
            <a:pPr marL="719138" indent="-358775">
              <a:lnSpc>
                <a:spcPct val="100000"/>
              </a:lnSpc>
              <a:buFont typeface="Wingdings" panose="05000000000000000000" pitchFamily="2" charset="2"/>
              <a:buChar char="v"/>
            </a:pPr>
            <a:r>
              <a:rPr lang="en-IN" sz="2600" dirty="0">
                <a:solidFill>
                  <a:srgbClr val="1D1DFB"/>
                </a:solidFill>
                <a:effectLst/>
                <a:latin typeface="Arial" panose="020B0604020202020204" pitchFamily="34" charset="0"/>
                <a:ea typeface="Calibri" panose="020F0502020204030204" pitchFamily="34" charset="0"/>
                <a:cs typeface="Arial" panose="020B0604020202020204" pitchFamily="34" charset="0"/>
              </a:rPr>
              <a:t>signals, particularly high-frequency signals, experience distortion due to low bandwidth of the channel and </a:t>
            </a:r>
          </a:p>
          <a:p>
            <a:pPr marL="719138" indent="-358775">
              <a:lnSpc>
                <a:spcPct val="100000"/>
              </a:lnSpc>
              <a:buFont typeface="Wingdings" panose="05000000000000000000" pitchFamily="2" charset="2"/>
              <a:buChar char="v"/>
            </a:pPr>
            <a:r>
              <a:rPr lang="en-IN" sz="2600" dirty="0">
                <a:solidFill>
                  <a:srgbClr val="1D1DFB"/>
                </a:solidFill>
                <a:effectLst/>
                <a:latin typeface="Arial" panose="020B0604020202020204" pitchFamily="34" charset="0"/>
                <a:ea typeface="Calibri" panose="020F0502020204030204" pitchFamily="34" charset="0"/>
                <a:cs typeface="Arial" panose="020B0604020202020204" pitchFamily="34" charset="0"/>
              </a:rPr>
              <a:t>varying propagation delays for different frequency components. </a:t>
            </a:r>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673F2465-2029-9BD4-154F-7453762C51E2}"/>
              </a:ext>
            </a:extLst>
          </p:cNvPr>
          <p:cNvSpPr>
            <a:spLocks noGrp="1"/>
          </p:cNvSpPr>
          <p:nvPr>
            <p:ph type="ftr" sz="quarter" idx="11"/>
          </p:nvPr>
        </p:nvSpPr>
        <p:spPr/>
        <p:txBody>
          <a:bodyPr/>
          <a:lstStyle/>
          <a:p>
            <a:r>
              <a:rPr lang="en-US"/>
              <a:t>Dr. M. Venu Gopala Rao</a:t>
            </a:r>
          </a:p>
        </p:txBody>
      </p:sp>
      <p:sp>
        <p:nvSpPr>
          <p:cNvPr id="5" name="Slide Number Placeholder 4">
            <a:extLst>
              <a:ext uri="{FF2B5EF4-FFF2-40B4-BE49-F238E27FC236}">
                <a16:creationId xmlns:a16="http://schemas.microsoft.com/office/drawing/2014/main" id="{A995A301-E1D0-146D-DA32-3EEE599F26FA}"/>
              </a:ext>
            </a:extLst>
          </p:cNvPr>
          <p:cNvSpPr>
            <a:spLocks noGrp="1"/>
          </p:cNvSpPr>
          <p:nvPr>
            <p:ph type="sldNum" sz="quarter" idx="12"/>
          </p:nvPr>
        </p:nvSpPr>
        <p:spPr/>
        <p:txBody>
          <a:bodyPr/>
          <a:lstStyle/>
          <a:p>
            <a:fld id="{CBABCCC1-BF11-4F37-963E-1BCD5B23FD72}" type="slidenum">
              <a:rPr lang="en-IN" smtClean="0"/>
              <a:t>4</a:t>
            </a:fld>
            <a:endParaRPr lang="en-IN"/>
          </a:p>
        </p:txBody>
      </p:sp>
      <p:pic>
        <p:nvPicPr>
          <p:cNvPr id="7" name="Picture 6">
            <a:extLst>
              <a:ext uri="{FF2B5EF4-FFF2-40B4-BE49-F238E27FC236}">
                <a16:creationId xmlns:a16="http://schemas.microsoft.com/office/drawing/2014/main" id="{22A61ABD-4995-244F-3FA2-5CA035D002C7}"/>
              </a:ext>
            </a:extLst>
          </p:cNvPr>
          <p:cNvPicPr>
            <a:picLocks noChangeAspect="1"/>
          </p:cNvPicPr>
          <p:nvPr/>
        </p:nvPicPr>
        <p:blipFill>
          <a:blip r:embed="rId2"/>
          <a:stretch>
            <a:fillRect/>
          </a:stretch>
        </p:blipFill>
        <p:spPr>
          <a:xfrm>
            <a:off x="150148" y="2673946"/>
            <a:ext cx="6215928" cy="1795239"/>
          </a:xfrm>
          <a:prstGeom prst="rect">
            <a:avLst/>
          </a:prstGeom>
        </p:spPr>
      </p:pic>
      <p:pic>
        <p:nvPicPr>
          <p:cNvPr id="6" name="Picture 5">
            <a:extLst>
              <a:ext uri="{FF2B5EF4-FFF2-40B4-BE49-F238E27FC236}">
                <a16:creationId xmlns:a16="http://schemas.microsoft.com/office/drawing/2014/main" id="{0DF51957-9DA1-C8DB-4B2B-FD4C4538311C}"/>
              </a:ext>
            </a:extLst>
          </p:cNvPr>
          <p:cNvPicPr>
            <a:picLocks noChangeAspect="1"/>
          </p:cNvPicPr>
          <p:nvPr/>
        </p:nvPicPr>
        <p:blipFill>
          <a:blip r:embed="rId3"/>
          <a:stretch>
            <a:fillRect/>
          </a:stretch>
        </p:blipFill>
        <p:spPr>
          <a:xfrm>
            <a:off x="531955" y="4166885"/>
            <a:ext cx="10244635" cy="2554589"/>
          </a:xfrm>
          <a:prstGeom prst="rect">
            <a:avLst/>
          </a:prstGeom>
        </p:spPr>
      </p:pic>
    </p:spTree>
    <p:extLst>
      <p:ext uri="{BB962C8B-B14F-4D97-AF65-F5344CB8AC3E}">
        <p14:creationId xmlns:p14="http://schemas.microsoft.com/office/powerpoint/2010/main" val="2117146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C6C75E-163F-63A5-736E-F2AF18696AB1}"/>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E95F7CF9-CC54-B77D-ED6C-7CB1AEC90095}"/>
              </a:ext>
            </a:extLst>
          </p:cNvPr>
          <p:cNvSpPr>
            <a:spLocks noGrp="1"/>
          </p:cNvSpPr>
          <p:nvPr>
            <p:ph type="ftr" sz="quarter" idx="11"/>
          </p:nvPr>
        </p:nvSpPr>
        <p:spPr/>
        <p:txBody>
          <a:bodyPr/>
          <a:lstStyle/>
          <a:p>
            <a:r>
              <a:rPr lang="en-US"/>
              <a:t>Dr. M. Venu Gopala Rao</a:t>
            </a:r>
          </a:p>
        </p:txBody>
      </p:sp>
      <p:pic>
        <p:nvPicPr>
          <p:cNvPr id="6" name="Picture 5">
            <a:extLst>
              <a:ext uri="{FF2B5EF4-FFF2-40B4-BE49-F238E27FC236}">
                <a16:creationId xmlns:a16="http://schemas.microsoft.com/office/drawing/2014/main" id="{508CBBC1-6299-5C5E-CAB9-E400F9C53C04}"/>
              </a:ext>
            </a:extLst>
          </p:cNvPr>
          <p:cNvPicPr>
            <a:picLocks noChangeAspect="1"/>
          </p:cNvPicPr>
          <p:nvPr/>
        </p:nvPicPr>
        <p:blipFill>
          <a:blip r:embed="rId2"/>
          <a:stretch>
            <a:fillRect/>
          </a:stretch>
        </p:blipFill>
        <p:spPr>
          <a:xfrm>
            <a:off x="0" y="990875"/>
            <a:ext cx="12019280" cy="1909529"/>
          </a:xfrm>
          <a:prstGeom prst="rect">
            <a:avLst/>
          </a:prstGeom>
        </p:spPr>
      </p:pic>
      <p:sp>
        <p:nvSpPr>
          <p:cNvPr id="7" name="TextBox 6">
            <a:extLst>
              <a:ext uri="{FF2B5EF4-FFF2-40B4-BE49-F238E27FC236}">
                <a16:creationId xmlns:a16="http://schemas.microsoft.com/office/drawing/2014/main" id="{1B62D97A-7CDE-2D4F-869D-8CC976124EBF}"/>
              </a:ext>
            </a:extLst>
          </p:cNvPr>
          <p:cNvSpPr txBox="1"/>
          <p:nvPr/>
        </p:nvSpPr>
        <p:spPr>
          <a:xfrm>
            <a:off x="337957" y="209261"/>
            <a:ext cx="10663881" cy="584775"/>
          </a:xfrm>
          <a:prstGeom prst="rect">
            <a:avLst/>
          </a:prstGeom>
          <a:noFill/>
        </p:spPr>
        <p:txBody>
          <a:bodyPr wrap="square">
            <a:spAutoFit/>
          </a:bodyPr>
          <a:lstStyle/>
          <a:p>
            <a:r>
              <a:rPr lang="en-US" sz="3200" dirty="0">
                <a:solidFill>
                  <a:srgbClr val="FF0000"/>
                </a:solidFill>
                <a:latin typeface="Arial" panose="020B0604020202020204" pitchFamily="34" charset="0"/>
                <a:cs typeface="Arial" panose="020B0604020202020204" pitchFamily="34" charset="0"/>
              </a:rPr>
              <a:t>T</a:t>
            </a:r>
            <a:r>
              <a:rPr lang="en-US" sz="3200" b="0" i="0" u="none" strike="noStrike" baseline="0" dirty="0">
                <a:solidFill>
                  <a:srgbClr val="FF0000"/>
                </a:solidFill>
                <a:latin typeface="Arial" panose="020B0604020202020204" pitchFamily="34" charset="0"/>
                <a:cs typeface="Arial" panose="020B0604020202020204" pitchFamily="34" charset="0"/>
              </a:rPr>
              <a:t>he transmission of digital data over a </a:t>
            </a:r>
            <a:r>
              <a:rPr lang="en-US" sz="3200" b="0" i="1" u="none" strike="noStrike" baseline="0" dirty="0">
                <a:solidFill>
                  <a:srgbClr val="FF0000"/>
                </a:solidFill>
                <a:latin typeface="Arial" panose="020B0604020202020204" pitchFamily="34" charset="0"/>
                <a:cs typeface="Arial" panose="020B0604020202020204" pitchFamily="34" charset="0"/>
              </a:rPr>
              <a:t>baseband channel</a:t>
            </a:r>
            <a:endParaRPr lang="en-IN" sz="32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CCA5A8F-135A-780F-D1BD-97DE9AE8C169}"/>
              </a:ext>
            </a:extLst>
          </p:cNvPr>
          <p:cNvSpPr txBox="1"/>
          <p:nvPr/>
        </p:nvSpPr>
        <p:spPr>
          <a:xfrm>
            <a:off x="254000" y="3481433"/>
            <a:ext cx="11684000" cy="2400657"/>
          </a:xfrm>
          <a:prstGeom prst="rect">
            <a:avLst/>
          </a:prstGeom>
          <a:noFill/>
        </p:spPr>
        <p:txBody>
          <a:bodyPr wrap="square">
            <a:spAutoFit/>
          </a:bodyPr>
          <a:lstStyle/>
          <a:p>
            <a:pPr marL="342900" indent="-342900" algn="l">
              <a:spcAft>
                <a:spcPts val="1200"/>
              </a:spcAft>
              <a:buFont typeface="Wingdings" panose="05000000000000000000" pitchFamily="2" charset="2"/>
              <a:buChar char="Ø"/>
            </a:pPr>
            <a:r>
              <a:rPr lang="en-US" sz="2800" b="0" i="0" u="none" strike="noStrike" baseline="0" dirty="0">
                <a:latin typeface="Arial" panose="020B0604020202020204" pitchFamily="34" charset="0"/>
                <a:cs typeface="Arial" panose="020B0604020202020204" pitchFamily="34" charset="0"/>
              </a:rPr>
              <a:t>Digital data have a broad spectrum with a significant low-frequency content.</a:t>
            </a:r>
          </a:p>
          <a:p>
            <a:pPr marL="342900" indent="-342900" algn="l">
              <a:spcAft>
                <a:spcPts val="1200"/>
              </a:spcAft>
              <a:buFont typeface="Wingdings" panose="05000000000000000000" pitchFamily="2" charset="2"/>
              <a:buChar char="Ø"/>
            </a:pPr>
            <a:r>
              <a:rPr lang="en-US" sz="2800" b="0" i="0" u="none" strike="noStrike" baseline="0" dirty="0">
                <a:solidFill>
                  <a:srgbClr val="1A0FFD"/>
                </a:solidFill>
                <a:latin typeface="Arial" panose="020B0604020202020204" pitchFamily="34" charset="0"/>
                <a:cs typeface="Arial" panose="020B0604020202020204" pitchFamily="34" charset="0"/>
              </a:rPr>
              <a:t>Baseband transmission of digital data therefore requires the use of a low-pass channel with a bandwidth large enough to accommodate the essential frequency content of the data stream. </a:t>
            </a:r>
            <a:endParaRPr lang="en-US" sz="2800" dirty="0">
              <a:solidFill>
                <a:srgbClr val="1A0FF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82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Vertical)">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1D2212-67B7-76C2-6A62-776888C45949}"/>
              </a:ext>
            </a:extLst>
          </p:cNvPr>
          <p:cNvSpPr>
            <a:spLocks noGrp="1"/>
          </p:cNvSpPr>
          <p:nvPr>
            <p:ph type="dt" sz="half" idx="10"/>
          </p:nvPr>
        </p:nvSpPr>
        <p:spPr/>
        <p:txBody>
          <a:bodyPr/>
          <a:lstStyle/>
          <a:p>
            <a:fld id="{F6311ED1-8DAD-4DD7-9553-EA9B94E9339B}" type="datetime1">
              <a:rPr lang="en-US" smtClean="0"/>
              <a:t>1/27/2025</a:t>
            </a:fld>
            <a:endParaRPr lang="en-US"/>
          </a:p>
        </p:txBody>
      </p:sp>
      <p:sp>
        <p:nvSpPr>
          <p:cNvPr id="3" name="Footer Placeholder 2">
            <a:extLst>
              <a:ext uri="{FF2B5EF4-FFF2-40B4-BE49-F238E27FC236}">
                <a16:creationId xmlns:a16="http://schemas.microsoft.com/office/drawing/2014/main" id="{894F3611-2261-929B-E522-33E5E346190E}"/>
              </a:ext>
            </a:extLst>
          </p:cNvPr>
          <p:cNvSpPr>
            <a:spLocks noGrp="1"/>
          </p:cNvSpPr>
          <p:nvPr>
            <p:ph type="ftr" sz="quarter" idx="11"/>
          </p:nvPr>
        </p:nvSpPr>
        <p:spPr>
          <a:xfrm>
            <a:off x="4102443" y="6556246"/>
            <a:ext cx="4114800" cy="365125"/>
          </a:xfrm>
        </p:spPr>
        <p:txBody>
          <a:bodyPr/>
          <a:lstStyle/>
          <a:p>
            <a:r>
              <a:rPr lang="en-US"/>
              <a:t>Dr. M. Venu Gopala Rao</a:t>
            </a:r>
          </a:p>
        </p:txBody>
      </p:sp>
      <p:sp>
        <p:nvSpPr>
          <p:cNvPr id="5" name="TextBox 4">
            <a:extLst>
              <a:ext uri="{FF2B5EF4-FFF2-40B4-BE49-F238E27FC236}">
                <a16:creationId xmlns:a16="http://schemas.microsoft.com/office/drawing/2014/main" id="{3048A758-2159-4F42-30AE-AED597BFB294}"/>
              </a:ext>
            </a:extLst>
          </p:cNvPr>
          <p:cNvSpPr txBox="1"/>
          <p:nvPr/>
        </p:nvSpPr>
        <p:spPr>
          <a:xfrm>
            <a:off x="530997" y="38100"/>
            <a:ext cx="10663881" cy="584775"/>
          </a:xfrm>
          <a:prstGeom prst="rect">
            <a:avLst/>
          </a:prstGeom>
          <a:noFill/>
        </p:spPr>
        <p:txBody>
          <a:bodyPr wrap="square">
            <a:spAutoFit/>
          </a:bodyPr>
          <a:lstStyle/>
          <a:p>
            <a:r>
              <a:rPr lang="en-US" sz="3200" dirty="0">
                <a:solidFill>
                  <a:srgbClr val="FF0000"/>
                </a:solidFill>
                <a:latin typeface="Arial" panose="020B0604020202020204" pitchFamily="34" charset="0"/>
                <a:cs typeface="Arial" panose="020B0604020202020204" pitchFamily="34" charset="0"/>
              </a:rPr>
              <a:t>T</a:t>
            </a:r>
            <a:r>
              <a:rPr lang="en-US" sz="3200" b="0" i="0" u="none" strike="noStrike" baseline="0" dirty="0">
                <a:solidFill>
                  <a:srgbClr val="FF0000"/>
                </a:solidFill>
                <a:latin typeface="Arial" panose="020B0604020202020204" pitchFamily="34" charset="0"/>
                <a:cs typeface="Arial" panose="020B0604020202020204" pitchFamily="34" charset="0"/>
              </a:rPr>
              <a:t>he transmission of digital data over a </a:t>
            </a:r>
            <a:r>
              <a:rPr lang="en-US" sz="3200" b="0" i="1" u="none" strike="noStrike" baseline="0" dirty="0">
                <a:solidFill>
                  <a:srgbClr val="FF0000"/>
                </a:solidFill>
                <a:latin typeface="Arial" panose="020B0604020202020204" pitchFamily="34" charset="0"/>
                <a:cs typeface="Arial" panose="020B0604020202020204" pitchFamily="34" charset="0"/>
              </a:rPr>
              <a:t>baseband channel</a:t>
            </a:r>
            <a:endParaRPr lang="en-IN" sz="3200" dirty="0">
              <a:solidFill>
                <a:srgbClr val="FF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50CFE0-574F-1A69-2C35-D3D694CDF9C3}"/>
              </a:ext>
            </a:extLst>
          </p:cNvPr>
          <p:cNvSpPr txBox="1"/>
          <p:nvPr/>
        </p:nvSpPr>
        <p:spPr>
          <a:xfrm>
            <a:off x="158578" y="1213902"/>
            <a:ext cx="11874843" cy="4154984"/>
          </a:xfrm>
          <a:prstGeom prst="rect">
            <a:avLst/>
          </a:prstGeom>
          <a:noFill/>
        </p:spPr>
        <p:txBody>
          <a:bodyPr wrap="square">
            <a:spAutoFit/>
          </a:bodyPr>
          <a:lstStyle/>
          <a:p>
            <a:pPr marL="342900" indent="-342900" algn="l">
              <a:spcAft>
                <a:spcPts val="1200"/>
              </a:spcAft>
              <a:buFont typeface="Wingdings" panose="05000000000000000000" pitchFamily="2" charset="2"/>
              <a:buChar char="Ø"/>
            </a:pPr>
            <a:r>
              <a:rPr lang="en-US" sz="2600" b="0" i="0" u="none" strike="noStrike" baseline="0" dirty="0">
                <a:latin typeface="Arial" panose="020B0604020202020204" pitchFamily="34" charset="0"/>
                <a:cs typeface="Arial" panose="020B0604020202020204" pitchFamily="34" charset="0"/>
              </a:rPr>
              <a:t>Typically, however, the channel is </a:t>
            </a:r>
            <a:r>
              <a:rPr lang="en-US" sz="2600" b="0" i="1" u="none" strike="noStrike" baseline="0" dirty="0">
                <a:latin typeface="Arial" panose="020B0604020202020204" pitchFamily="34" charset="0"/>
                <a:cs typeface="Arial" panose="020B0604020202020204" pitchFamily="34" charset="0"/>
              </a:rPr>
              <a:t>dispersive </a:t>
            </a:r>
            <a:r>
              <a:rPr lang="en-US" sz="2600" b="0" i="0" u="none" strike="noStrike" baseline="0" dirty="0">
                <a:latin typeface="Arial" panose="020B0604020202020204" pitchFamily="34" charset="0"/>
                <a:cs typeface="Arial" panose="020B0604020202020204" pitchFamily="34" charset="0"/>
              </a:rPr>
              <a:t>in that its frequency response deviates from that of an ideal low-pass filter. </a:t>
            </a:r>
          </a:p>
          <a:p>
            <a:pPr marL="342900" indent="-342900" algn="l">
              <a:spcAft>
                <a:spcPts val="1200"/>
              </a:spcAft>
              <a:buFont typeface="Wingdings" panose="05000000000000000000" pitchFamily="2" charset="2"/>
              <a:buChar char="Ø"/>
            </a:pPr>
            <a:r>
              <a:rPr lang="en-US" sz="2600" b="0" i="0" u="none" strike="noStrike" baseline="0" dirty="0">
                <a:solidFill>
                  <a:srgbClr val="1A0FFD"/>
                </a:solidFill>
                <a:latin typeface="Arial" panose="020B0604020202020204" pitchFamily="34" charset="0"/>
                <a:cs typeface="Arial" panose="020B0604020202020204" pitchFamily="34" charset="0"/>
              </a:rPr>
              <a:t>The result of data transmission over such a channel is that each received pulse is affected somewhat by adjacent pulses, thereby giving rise to a common form of interference called </a:t>
            </a:r>
            <a:r>
              <a:rPr lang="en-US" sz="2600" b="0" i="1" u="none" strike="noStrike" baseline="0" dirty="0">
                <a:solidFill>
                  <a:srgbClr val="FF0000"/>
                </a:solidFill>
                <a:latin typeface="Arial" panose="020B0604020202020204" pitchFamily="34" charset="0"/>
                <a:cs typeface="Arial" panose="020B0604020202020204" pitchFamily="34" charset="0"/>
              </a:rPr>
              <a:t>inter Symbol interference </a:t>
            </a:r>
            <a:r>
              <a:rPr lang="en-US" sz="2600" b="0" i="0" u="none" strike="noStrike" baseline="0" dirty="0">
                <a:solidFill>
                  <a:srgbClr val="1A0FFD"/>
                </a:solidFill>
                <a:latin typeface="Arial" panose="020B0604020202020204" pitchFamily="34" charset="0"/>
                <a:cs typeface="Arial" panose="020B0604020202020204" pitchFamily="34" charset="0"/>
              </a:rPr>
              <a:t>(</a:t>
            </a:r>
            <a:r>
              <a:rPr lang="en-US" sz="2600" b="1" i="0" u="none" strike="noStrike" baseline="0" dirty="0">
                <a:solidFill>
                  <a:srgbClr val="1A0FFD"/>
                </a:solidFill>
                <a:latin typeface="Arial" panose="020B0604020202020204" pitchFamily="34" charset="0"/>
                <a:cs typeface="Arial" panose="020B0604020202020204" pitchFamily="34" charset="0"/>
              </a:rPr>
              <a:t>ISI</a:t>
            </a:r>
            <a:r>
              <a:rPr lang="en-US" sz="2600" b="0" i="0" u="none" strike="noStrike" baseline="0" dirty="0">
                <a:solidFill>
                  <a:srgbClr val="1A0FFD"/>
                </a:solidFill>
                <a:latin typeface="Arial" panose="020B0604020202020204" pitchFamily="34" charset="0"/>
                <a:cs typeface="Arial" panose="020B0604020202020204" pitchFamily="34" charset="0"/>
              </a:rPr>
              <a:t>).</a:t>
            </a:r>
          </a:p>
          <a:p>
            <a:pPr marL="342900" indent="-342900" algn="l">
              <a:spcAft>
                <a:spcPts val="1200"/>
              </a:spcAft>
              <a:buFont typeface="Wingdings" panose="05000000000000000000" pitchFamily="2" charset="2"/>
              <a:buChar char="Ø"/>
            </a:pPr>
            <a:r>
              <a:rPr lang="en-US" sz="2600" b="0" i="0" u="none" strike="noStrike" baseline="0" dirty="0">
                <a:latin typeface="Arial" panose="020B0604020202020204" pitchFamily="34" charset="0"/>
                <a:cs typeface="Arial" panose="020B0604020202020204" pitchFamily="34" charset="0"/>
              </a:rPr>
              <a:t> Inter symbol interference is a major source of bit errors in the reconstructed data stream at the receiver. (SNR in Analog Communication)</a:t>
            </a:r>
          </a:p>
          <a:p>
            <a:pPr marL="342900" indent="-342900">
              <a:spcAft>
                <a:spcPts val="1200"/>
              </a:spcAft>
              <a:buFont typeface="Wingdings" panose="05000000000000000000" pitchFamily="2" charset="2"/>
              <a:buChar char="Ø"/>
            </a:pPr>
            <a:r>
              <a:rPr lang="en-US" sz="2600" b="0" i="0" u="none" strike="noStrike" baseline="0" dirty="0">
                <a:solidFill>
                  <a:srgbClr val="FF0000"/>
                </a:solidFill>
                <a:latin typeface="Arial" panose="020B0604020202020204" pitchFamily="34" charset="0"/>
                <a:cs typeface="Arial" panose="020B0604020202020204" pitchFamily="34" charset="0"/>
              </a:rPr>
              <a:t>To correct for </a:t>
            </a:r>
            <a:r>
              <a:rPr lang="en-US" sz="2600" dirty="0">
                <a:latin typeface="Arial" panose="020B0604020202020204" pitchFamily="34" charset="0"/>
                <a:cs typeface="Arial" panose="020B0604020202020204" pitchFamily="34" charset="0"/>
              </a:rPr>
              <a:t>bit errors</a:t>
            </a:r>
            <a:r>
              <a:rPr lang="en-US" sz="2600" b="0" i="0" u="none" strike="noStrike" baseline="0" dirty="0">
                <a:solidFill>
                  <a:srgbClr val="FF0000"/>
                </a:solidFill>
                <a:latin typeface="Arial" panose="020B0604020202020204" pitchFamily="34" charset="0"/>
                <a:cs typeface="Arial" panose="020B0604020202020204" pitchFamily="34" charset="0"/>
              </a:rPr>
              <a:t>, control has to be </a:t>
            </a:r>
            <a:r>
              <a:rPr lang="en-US" sz="2600" b="0" i="0" u="none" strike="noStrike" baseline="0" dirty="0">
                <a:solidFill>
                  <a:srgbClr val="1A0FFD"/>
                </a:solidFill>
                <a:latin typeface="Arial" panose="020B0604020202020204" pitchFamily="34" charset="0"/>
                <a:cs typeface="Arial" panose="020B0604020202020204" pitchFamily="34" charset="0"/>
              </a:rPr>
              <a:t>exercised over the pulse shape</a:t>
            </a:r>
            <a:r>
              <a:rPr lang="en-US" sz="2600" b="0" i="0" u="none" strike="noStrike" baseline="0" dirty="0">
                <a:solidFill>
                  <a:srgbClr val="FF0000"/>
                </a:solidFill>
                <a:latin typeface="Arial" panose="020B0604020202020204" pitchFamily="34" charset="0"/>
                <a:cs typeface="Arial" panose="020B0604020202020204" pitchFamily="34" charset="0"/>
              </a:rPr>
              <a:t> in the overall </a:t>
            </a:r>
            <a:r>
              <a:rPr lang="en-IN" sz="2600" b="0" i="0" u="none" strike="noStrike" baseline="0" dirty="0">
                <a:solidFill>
                  <a:srgbClr val="FF0000"/>
                </a:solidFill>
                <a:latin typeface="Arial" panose="020B0604020202020204" pitchFamily="34" charset="0"/>
                <a:cs typeface="Arial" panose="020B0604020202020204" pitchFamily="34" charset="0"/>
              </a:rPr>
              <a:t>system.</a:t>
            </a:r>
            <a:endParaRPr lang="en-IN"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51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3ED6956-C6BC-7F28-6A58-1DF4FEB248CC}"/>
              </a:ext>
            </a:extLst>
          </p:cNvPr>
          <p:cNvSpPr>
            <a:spLocks noGrp="1" noChangeArrowheads="1"/>
          </p:cNvSpPr>
          <p:nvPr>
            <p:ph type="title"/>
          </p:nvPr>
        </p:nvSpPr>
        <p:spPr>
          <a:xfrm>
            <a:off x="2057400" y="0"/>
            <a:ext cx="8229600" cy="685800"/>
          </a:xfrm>
        </p:spPr>
        <p:txBody>
          <a:bodyPr>
            <a:normAutofit/>
          </a:bodyPr>
          <a:lstStyle/>
          <a:p>
            <a:pPr eaLnBrk="1" hangingPunct="1">
              <a:defRPr/>
            </a:pPr>
            <a:r>
              <a:rPr lang="en-US" altLang="en-US" sz="3200" dirty="0">
                <a:solidFill>
                  <a:srgbClr val="FF0000"/>
                </a:solidFill>
                <a:latin typeface="Arial" panose="020B0604020202020204" pitchFamily="34" charset="0"/>
                <a:cs typeface="Arial" panose="020B0604020202020204" pitchFamily="34" charset="0"/>
              </a:rPr>
              <a:t>Inter Symbol Interference</a:t>
            </a:r>
          </a:p>
        </p:txBody>
      </p:sp>
      <p:sp>
        <p:nvSpPr>
          <p:cNvPr id="84995" name="Rectangle 3">
            <a:extLst>
              <a:ext uri="{FF2B5EF4-FFF2-40B4-BE49-F238E27FC236}">
                <a16:creationId xmlns:a16="http://schemas.microsoft.com/office/drawing/2014/main" id="{CDE1A8D0-7607-11F9-8D6D-B925DF1F8328}"/>
              </a:ext>
            </a:extLst>
          </p:cNvPr>
          <p:cNvSpPr>
            <a:spLocks noGrp="1" noChangeArrowheads="1"/>
          </p:cNvSpPr>
          <p:nvPr>
            <p:ph type="body" idx="1"/>
          </p:nvPr>
        </p:nvSpPr>
        <p:spPr>
          <a:xfrm>
            <a:off x="177115" y="580664"/>
            <a:ext cx="11837769" cy="2100148"/>
          </a:xfrm>
        </p:spPr>
        <p:txBody>
          <a:bodyPr>
            <a:noAutofit/>
          </a:bodyPr>
          <a:lstStyle/>
          <a:p>
            <a:pPr eaLnBrk="1" hangingPunct="1">
              <a:lnSpc>
                <a:spcPct val="100000"/>
              </a:lnSpc>
              <a:buClr>
                <a:srgbClr val="0000FF"/>
              </a:buClr>
              <a:buSzTx/>
              <a:buFont typeface="Wingdings" panose="05000000000000000000" pitchFamily="2" charset="2"/>
              <a:buChar char="Ø"/>
              <a:defRPr/>
            </a:pPr>
            <a:r>
              <a:rPr lang="en-US" altLang="en-US" sz="2400" b="1" dirty="0">
                <a:solidFill>
                  <a:srgbClr val="0000FF"/>
                </a:solidFill>
                <a:latin typeface="Arial" panose="020B0604020202020204" pitchFamily="34" charset="0"/>
                <a:cs typeface="Arial" panose="020B0604020202020204" pitchFamily="34" charset="0"/>
              </a:rPr>
              <a:t>Inter Symbol interference (ISI)</a:t>
            </a:r>
            <a:r>
              <a:rPr lang="en-US" altLang="en-US" sz="2400" dirty="0">
                <a:latin typeface="Arial" panose="020B0604020202020204" pitchFamily="34" charset="0"/>
                <a:cs typeface="Arial" panose="020B0604020202020204" pitchFamily="34" charset="0"/>
              </a:rPr>
              <a:t> occurs when a pulse spreads out in such a way that it interferes with adjacent pulses </a:t>
            </a:r>
            <a:r>
              <a:rPr lang="en-US" altLang="en-US" sz="2400" i="1" dirty="0">
                <a:latin typeface="Arial" panose="020B0604020202020204" pitchFamily="34" charset="0"/>
                <a:cs typeface="Arial" panose="020B0604020202020204" pitchFamily="34" charset="0"/>
              </a:rPr>
              <a:t>at the </a:t>
            </a:r>
            <a:r>
              <a:rPr lang="en-US" altLang="en-US" sz="2400" i="1" dirty="0">
                <a:solidFill>
                  <a:srgbClr val="0000FF"/>
                </a:solidFill>
                <a:latin typeface="Arial" panose="020B0604020202020204" pitchFamily="34" charset="0"/>
                <a:cs typeface="Arial" panose="020B0604020202020204" pitchFamily="34" charset="0"/>
              </a:rPr>
              <a:t>sample instant</a:t>
            </a:r>
            <a:r>
              <a:rPr lang="en-US" altLang="en-US" sz="2400" dirty="0">
                <a:solidFill>
                  <a:srgbClr val="0000FF"/>
                </a:solidFill>
                <a:latin typeface="Arial" panose="020B0604020202020204" pitchFamily="34" charset="0"/>
                <a:cs typeface="Arial" panose="020B0604020202020204" pitchFamily="34" charset="0"/>
              </a:rPr>
              <a:t>.</a:t>
            </a:r>
          </a:p>
          <a:p>
            <a:pPr eaLnBrk="1" hangingPunct="1">
              <a:lnSpc>
                <a:spcPct val="100000"/>
              </a:lnSpc>
              <a:buClr>
                <a:srgbClr val="0000FF"/>
              </a:buClr>
              <a:buSzTx/>
              <a:buFont typeface="Wingdings" panose="05000000000000000000" pitchFamily="2" charset="2"/>
              <a:buChar char="Ø"/>
              <a:defRPr/>
            </a:pPr>
            <a:r>
              <a:rPr lang="en-US" altLang="en-US" sz="2400" dirty="0">
                <a:solidFill>
                  <a:srgbClr val="FF0000"/>
                </a:solidFill>
                <a:latin typeface="Arial" panose="020B0604020202020204" pitchFamily="34" charset="0"/>
                <a:cs typeface="Arial" panose="020B0604020202020204" pitchFamily="34" charset="0"/>
              </a:rPr>
              <a:t>Example</a:t>
            </a:r>
            <a:r>
              <a:rPr lang="en-US" altLang="en-US" sz="2400" dirty="0">
                <a:latin typeface="Arial" panose="020B0604020202020204" pitchFamily="34" charset="0"/>
                <a:cs typeface="Arial" panose="020B0604020202020204" pitchFamily="34" charset="0"/>
              </a:rPr>
              <a:t>: assume polar NRZ line code. The channel outputs are shown as </a:t>
            </a:r>
            <a:r>
              <a:rPr lang="en-US" altLang="en-US" sz="2400" dirty="0" err="1">
                <a:latin typeface="Arial" panose="020B0604020202020204" pitchFamily="34" charset="0"/>
                <a:cs typeface="Arial" panose="020B0604020202020204" pitchFamily="34" charset="0"/>
              </a:rPr>
              <a:t>spreaded</a:t>
            </a:r>
            <a:r>
              <a:rPr lang="en-US" altLang="en-US" sz="2400" dirty="0">
                <a:latin typeface="Arial" panose="020B0604020202020204" pitchFamily="34" charset="0"/>
                <a:cs typeface="Arial" panose="020B0604020202020204" pitchFamily="34" charset="0"/>
              </a:rPr>
              <a:t> (width </a:t>
            </a:r>
            <a:r>
              <a:rPr lang="en-US" altLang="en-US" sz="2400" i="1" dirty="0">
                <a:latin typeface="Arial" panose="020B0604020202020204" pitchFamily="34" charset="0"/>
                <a:cs typeface="Arial" panose="020B0604020202020204" pitchFamily="34" charset="0"/>
              </a:rPr>
              <a:t>T</a:t>
            </a:r>
            <a:r>
              <a:rPr lang="en-US" altLang="en-US" sz="2400" baseline="-25000" dirty="0">
                <a:latin typeface="Arial" panose="020B0604020202020204" pitchFamily="34" charset="0"/>
                <a:cs typeface="Arial" panose="020B0604020202020204" pitchFamily="34" charset="0"/>
              </a:rPr>
              <a:t>b </a:t>
            </a:r>
            <a:r>
              <a:rPr lang="en-US" altLang="en-US" sz="2400" dirty="0">
                <a:latin typeface="Arial" panose="020B0604020202020204" pitchFamily="34" charset="0"/>
                <a:cs typeface="Arial" panose="020B0604020202020204" pitchFamily="34" charset="0"/>
              </a:rPr>
              <a:t>becomes 2</a:t>
            </a:r>
            <a:r>
              <a:rPr lang="en-US" altLang="en-US" sz="2400" i="1" dirty="0">
                <a:latin typeface="Arial" panose="020B0604020202020204" pitchFamily="34" charset="0"/>
                <a:cs typeface="Arial" panose="020B0604020202020204" pitchFamily="34" charset="0"/>
              </a:rPr>
              <a:t>T</a:t>
            </a:r>
            <a:r>
              <a:rPr lang="en-US" altLang="en-US" sz="2400" baseline="-25000" dirty="0">
                <a:latin typeface="Arial" panose="020B0604020202020204" pitchFamily="34" charset="0"/>
                <a:cs typeface="Arial" panose="020B0604020202020204" pitchFamily="34" charset="0"/>
              </a:rPr>
              <a:t>b</a:t>
            </a:r>
            <a:r>
              <a:rPr lang="en-US" altLang="en-US" sz="2400" dirty="0">
                <a:latin typeface="Arial" panose="020B0604020202020204" pitchFamily="34" charset="0"/>
                <a:cs typeface="Arial" panose="020B0604020202020204" pitchFamily="34" charset="0"/>
              </a:rPr>
              <a:t>) pulses shown (Spreading due to bandlimited channel characteristics).</a:t>
            </a:r>
          </a:p>
        </p:txBody>
      </p:sp>
      <p:pic>
        <p:nvPicPr>
          <p:cNvPr id="12" name="Picture 11">
            <a:extLst>
              <a:ext uri="{FF2B5EF4-FFF2-40B4-BE49-F238E27FC236}">
                <a16:creationId xmlns:a16="http://schemas.microsoft.com/office/drawing/2014/main" id="{046B66E3-8206-7282-058C-E99E03189EF5}"/>
              </a:ext>
            </a:extLst>
          </p:cNvPr>
          <p:cNvPicPr>
            <a:picLocks noChangeAspect="1"/>
          </p:cNvPicPr>
          <p:nvPr/>
        </p:nvPicPr>
        <p:blipFill>
          <a:blip r:embed="rId3"/>
          <a:stretch>
            <a:fillRect/>
          </a:stretch>
        </p:blipFill>
        <p:spPr>
          <a:xfrm>
            <a:off x="885551" y="2928937"/>
            <a:ext cx="3124200" cy="1533525"/>
          </a:xfrm>
          <a:prstGeom prst="rect">
            <a:avLst/>
          </a:prstGeom>
        </p:spPr>
      </p:pic>
      <p:pic>
        <p:nvPicPr>
          <p:cNvPr id="14" name="Picture 13">
            <a:extLst>
              <a:ext uri="{FF2B5EF4-FFF2-40B4-BE49-F238E27FC236}">
                <a16:creationId xmlns:a16="http://schemas.microsoft.com/office/drawing/2014/main" id="{FB2556A1-8328-F654-904E-377ECF98B8F0}"/>
              </a:ext>
            </a:extLst>
          </p:cNvPr>
          <p:cNvPicPr>
            <a:picLocks noChangeAspect="1"/>
          </p:cNvPicPr>
          <p:nvPr/>
        </p:nvPicPr>
        <p:blipFill>
          <a:blip r:embed="rId4"/>
          <a:stretch>
            <a:fillRect/>
          </a:stretch>
        </p:blipFill>
        <p:spPr>
          <a:xfrm>
            <a:off x="941802" y="4938976"/>
            <a:ext cx="3190875" cy="1304925"/>
          </a:xfrm>
          <a:prstGeom prst="rect">
            <a:avLst/>
          </a:prstGeom>
        </p:spPr>
      </p:pic>
      <p:sp>
        <p:nvSpPr>
          <p:cNvPr id="15" name="Text Box 8">
            <a:extLst>
              <a:ext uri="{FF2B5EF4-FFF2-40B4-BE49-F238E27FC236}">
                <a16:creationId xmlns:a16="http://schemas.microsoft.com/office/drawing/2014/main" id="{70ADF7D8-6E7F-6B14-AF36-2542BD9B7087}"/>
              </a:ext>
            </a:extLst>
          </p:cNvPr>
          <p:cNvSpPr txBox="1">
            <a:spLocks noChangeArrowheads="1"/>
          </p:cNvSpPr>
          <p:nvPr/>
        </p:nvSpPr>
        <p:spPr bwMode="auto">
          <a:xfrm>
            <a:off x="236261" y="3495645"/>
            <a:ext cx="1039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20000"/>
              </a:spcBef>
              <a:buClr>
                <a:schemeClr val="hlink"/>
              </a:buClr>
              <a:buSzPct val="55000"/>
              <a:buFont typeface="Monotype Sorts" pitchFamily="2" charset="2"/>
              <a:buNone/>
            </a:pPr>
            <a:r>
              <a:rPr kumimoji="1" lang="en-US" altLang="en-US" sz="2000" dirty="0">
                <a:solidFill>
                  <a:srgbClr val="0000FF"/>
                </a:solidFill>
                <a:latin typeface="Arial" panose="020B0604020202020204" pitchFamily="34" charset="0"/>
              </a:rPr>
              <a:t>Data 1</a:t>
            </a:r>
          </a:p>
        </p:txBody>
      </p:sp>
      <p:sp>
        <p:nvSpPr>
          <p:cNvPr id="16" name="Text Box 26">
            <a:extLst>
              <a:ext uri="{FF2B5EF4-FFF2-40B4-BE49-F238E27FC236}">
                <a16:creationId xmlns:a16="http://schemas.microsoft.com/office/drawing/2014/main" id="{30D4CC6E-6404-6DBB-D3DF-F71F4B24A9F1}"/>
              </a:ext>
            </a:extLst>
          </p:cNvPr>
          <p:cNvSpPr txBox="1">
            <a:spLocks noChangeArrowheads="1"/>
          </p:cNvSpPr>
          <p:nvPr/>
        </p:nvSpPr>
        <p:spPr bwMode="auto">
          <a:xfrm>
            <a:off x="236832" y="5568494"/>
            <a:ext cx="9396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20000"/>
              </a:spcBef>
              <a:buClr>
                <a:schemeClr val="hlink"/>
              </a:buClr>
              <a:buSzPct val="55000"/>
              <a:buFont typeface="Monotype Sorts" pitchFamily="2" charset="2"/>
              <a:buNone/>
            </a:pPr>
            <a:r>
              <a:rPr kumimoji="1" lang="en-US" altLang="en-US" sz="2000" dirty="0">
                <a:solidFill>
                  <a:srgbClr val="0000FF"/>
                </a:solidFill>
                <a:latin typeface="Arial" panose="020B0604020202020204" pitchFamily="34" charset="0"/>
              </a:rPr>
              <a:t>Data 0</a:t>
            </a:r>
          </a:p>
        </p:txBody>
      </p:sp>
      <p:sp>
        <p:nvSpPr>
          <p:cNvPr id="17" name="Text Box 41">
            <a:extLst>
              <a:ext uri="{FF2B5EF4-FFF2-40B4-BE49-F238E27FC236}">
                <a16:creationId xmlns:a16="http://schemas.microsoft.com/office/drawing/2014/main" id="{AFE7599F-0A6F-8D84-A891-CD03BED5206E}"/>
              </a:ext>
            </a:extLst>
          </p:cNvPr>
          <p:cNvSpPr txBox="1">
            <a:spLocks noChangeArrowheads="1"/>
          </p:cNvSpPr>
          <p:nvPr/>
        </p:nvSpPr>
        <p:spPr bwMode="auto">
          <a:xfrm>
            <a:off x="363363" y="2625909"/>
            <a:ext cx="4278656" cy="400110"/>
          </a:xfrm>
          <a:prstGeom prst="rect">
            <a:avLst/>
          </a:prstGeom>
          <a:noFill/>
          <a:ln>
            <a:noFill/>
          </a:ln>
          <a:effectLst/>
        </p:spPr>
        <p:txBody>
          <a:bodyPr wrap="square">
            <a:spAutoFit/>
          </a:bodyPr>
          <a:lstStyle/>
          <a:p>
            <a:pPr>
              <a:spcBef>
                <a:spcPct val="20000"/>
              </a:spcBef>
              <a:buClr>
                <a:schemeClr val="hlink"/>
              </a:buClr>
              <a:buSzPct val="55000"/>
              <a:buFont typeface="Monotype Sorts" pitchFamily="2" charset="2"/>
              <a:buNone/>
              <a:defRPr/>
            </a:pPr>
            <a:r>
              <a:rPr kumimoji="1" lang="en-US" altLang="en-US" sz="2000" dirty="0">
                <a:solidFill>
                  <a:srgbClr val="0000FF"/>
                </a:solidFill>
                <a:latin typeface="Arial" panose="020B0604020202020204" pitchFamily="34" charset="0"/>
                <a:cs typeface="Arial" panose="020B0604020202020204" pitchFamily="34" charset="0"/>
              </a:rPr>
              <a:t>Channel Input Pulse width </a:t>
            </a:r>
            <a:r>
              <a:rPr lang="en-US" altLang="en-US" sz="2000" i="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T</a:t>
            </a:r>
            <a:r>
              <a:rPr lang="en-US" altLang="en-US" sz="2400" baseline="-25000"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b</a:t>
            </a:r>
            <a:r>
              <a:rPr lang="en-US" altLang="en-US" sz="2000" baseline="-25000" dirty="0">
                <a:effectLst>
                  <a:outerShdw blurRad="38100" dist="38100" dir="2700000" algn="tl">
                    <a:srgbClr val="C0C0C0"/>
                  </a:outerShdw>
                </a:effectLst>
                <a:latin typeface="Arial" panose="020B0604020202020204" pitchFamily="34" charset="0"/>
                <a:cs typeface="Arial" panose="020B0604020202020204" pitchFamily="34" charset="0"/>
              </a:rPr>
              <a:t> </a:t>
            </a:r>
          </a:p>
        </p:txBody>
      </p:sp>
      <p:sp>
        <p:nvSpPr>
          <p:cNvPr id="18" name="Date Placeholder 17">
            <a:extLst>
              <a:ext uri="{FF2B5EF4-FFF2-40B4-BE49-F238E27FC236}">
                <a16:creationId xmlns:a16="http://schemas.microsoft.com/office/drawing/2014/main" id="{EFFDD8B5-1FAE-7028-334B-019322A788E5}"/>
              </a:ext>
            </a:extLst>
          </p:cNvPr>
          <p:cNvSpPr>
            <a:spLocks noGrp="1"/>
          </p:cNvSpPr>
          <p:nvPr>
            <p:ph type="dt" sz="half" idx="10"/>
          </p:nvPr>
        </p:nvSpPr>
        <p:spPr/>
        <p:txBody>
          <a:bodyPr/>
          <a:lstStyle/>
          <a:p>
            <a:fld id="{FC7AF86A-E3C9-42F8-B2FF-C13544F0C9EB}" type="datetime1">
              <a:rPr lang="en-US" smtClean="0"/>
              <a:t>1/27/2025</a:t>
            </a:fld>
            <a:endParaRPr lang="en-US"/>
          </a:p>
        </p:txBody>
      </p:sp>
      <p:sp>
        <p:nvSpPr>
          <p:cNvPr id="19" name="Footer Placeholder 18">
            <a:extLst>
              <a:ext uri="{FF2B5EF4-FFF2-40B4-BE49-F238E27FC236}">
                <a16:creationId xmlns:a16="http://schemas.microsoft.com/office/drawing/2014/main" id="{4FF119A2-0746-9147-3B18-CBAF9CDAA762}"/>
              </a:ext>
            </a:extLst>
          </p:cNvPr>
          <p:cNvSpPr>
            <a:spLocks noGrp="1"/>
          </p:cNvSpPr>
          <p:nvPr>
            <p:ph type="ftr" sz="quarter" idx="11"/>
          </p:nvPr>
        </p:nvSpPr>
        <p:spPr/>
        <p:txBody>
          <a:bodyPr/>
          <a:lstStyle/>
          <a:p>
            <a:r>
              <a:rPr lang="en-US"/>
              <a:t>Dr. M. Venu Gopala Rao</a:t>
            </a:r>
          </a:p>
        </p:txBody>
      </p:sp>
      <p:pic>
        <p:nvPicPr>
          <p:cNvPr id="3" name="Picture 2">
            <a:extLst>
              <a:ext uri="{FF2B5EF4-FFF2-40B4-BE49-F238E27FC236}">
                <a16:creationId xmlns:a16="http://schemas.microsoft.com/office/drawing/2014/main" id="{6E489FBD-D842-18BF-E9F8-1B1ECD784032}"/>
              </a:ext>
            </a:extLst>
          </p:cNvPr>
          <p:cNvPicPr>
            <a:picLocks noChangeAspect="1"/>
          </p:cNvPicPr>
          <p:nvPr/>
        </p:nvPicPr>
        <p:blipFill>
          <a:blip r:embed="rId5"/>
          <a:stretch>
            <a:fillRect/>
          </a:stretch>
        </p:blipFill>
        <p:spPr>
          <a:xfrm>
            <a:off x="7687581" y="2505045"/>
            <a:ext cx="3095625" cy="1981200"/>
          </a:xfrm>
          <a:prstGeom prst="rect">
            <a:avLst/>
          </a:prstGeom>
        </p:spPr>
      </p:pic>
      <p:pic>
        <p:nvPicPr>
          <p:cNvPr id="5" name="Picture 4">
            <a:extLst>
              <a:ext uri="{FF2B5EF4-FFF2-40B4-BE49-F238E27FC236}">
                <a16:creationId xmlns:a16="http://schemas.microsoft.com/office/drawing/2014/main" id="{8D7AC834-A9A7-A881-C0EE-A400A2A913BF}"/>
              </a:ext>
            </a:extLst>
          </p:cNvPr>
          <p:cNvPicPr>
            <a:picLocks noChangeAspect="1"/>
          </p:cNvPicPr>
          <p:nvPr/>
        </p:nvPicPr>
        <p:blipFill>
          <a:blip r:embed="rId6"/>
          <a:stretch>
            <a:fillRect/>
          </a:stretch>
        </p:blipFill>
        <p:spPr>
          <a:xfrm>
            <a:off x="7744731" y="4889102"/>
            <a:ext cx="3038475" cy="1476375"/>
          </a:xfrm>
          <a:prstGeom prst="rect">
            <a:avLst/>
          </a:prstGeom>
        </p:spPr>
      </p:pic>
      <p:pic>
        <p:nvPicPr>
          <p:cNvPr id="8" name="Picture 7">
            <a:extLst>
              <a:ext uri="{FF2B5EF4-FFF2-40B4-BE49-F238E27FC236}">
                <a16:creationId xmlns:a16="http://schemas.microsoft.com/office/drawing/2014/main" id="{F39B1516-4010-8082-C3ED-53C77F8FAEFB}"/>
              </a:ext>
            </a:extLst>
          </p:cNvPr>
          <p:cNvPicPr>
            <a:picLocks noChangeAspect="1"/>
          </p:cNvPicPr>
          <p:nvPr/>
        </p:nvPicPr>
        <p:blipFill>
          <a:blip r:embed="rId7"/>
          <a:stretch>
            <a:fillRect/>
          </a:stretch>
        </p:blipFill>
        <p:spPr>
          <a:xfrm>
            <a:off x="4315719" y="3577939"/>
            <a:ext cx="3190875" cy="1361037"/>
          </a:xfrm>
          <a:prstGeom prst="rect">
            <a:avLst/>
          </a:prstGeom>
        </p:spPr>
      </p:pic>
      <p:sp>
        <p:nvSpPr>
          <p:cNvPr id="11" name="Text Box 42">
            <a:extLst>
              <a:ext uri="{FF2B5EF4-FFF2-40B4-BE49-F238E27FC236}">
                <a16:creationId xmlns:a16="http://schemas.microsoft.com/office/drawing/2014/main" id="{AB3C2B82-9A7C-7910-0378-465BCFA8D831}"/>
              </a:ext>
            </a:extLst>
          </p:cNvPr>
          <p:cNvSpPr txBox="1">
            <a:spLocks noChangeArrowheads="1"/>
          </p:cNvSpPr>
          <p:nvPr/>
        </p:nvSpPr>
        <p:spPr bwMode="auto">
          <a:xfrm>
            <a:off x="9695036" y="2408078"/>
            <a:ext cx="2496963" cy="904863"/>
          </a:xfrm>
          <a:prstGeom prst="rect">
            <a:avLst/>
          </a:prstGeom>
          <a:noFill/>
          <a:ln>
            <a:noFill/>
          </a:ln>
          <a:effectLst/>
        </p:spPr>
        <p:txBody>
          <a:bodyPr wrap="square">
            <a:spAutoFit/>
          </a:bodyPr>
          <a:lstStyle/>
          <a:p>
            <a:pPr algn="ctr">
              <a:spcBef>
                <a:spcPct val="20000"/>
              </a:spcBef>
              <a:buClr>
                <a:schemeClr val="hlink"/>
              </a:buClr>
              <a:buSzPct val="55000"/>
              <a:buFont typeface="Monotype Sorts" pitchFamily="2" charset="2"/>
              <a:buNone/>
              <a:defRPr/>
            </a:pPr>
            <a:r>
              <a:rPr kumimoji="1" lang="en-US" altLang="en-US" sz="2400" b="1" dirty="0">
                <a:solidFill>
                  <a:srgbClr val="0000FF"/>
                </a:solidFill>
                <a:latin typeface="Arial" panose="020B0604020202020204" pitchFamily="34" charset="0"/>
              </a:rPr>
              <a:t>Channel Output</a:t>
            </a:r>
          </a:p>
          <a:p>
            <a:pPr algn="ctr">
              <a:spcBef>
                <a:spcPct val="20000"/>
              </a:spcBef>
              <a:buClr>
                <a:schemeClr val="hlink"/>
              </a:buClr>
              <a:buSzPct val="55000"/>
              <a:buFont typeface="Monotype Sorts" pitchFamily="2" charset="2"/>
              <a:buNone/>
              <a:defRPr/>
            </a:pPr>
            <a:r>
              <a:rPr kumimoji="1" lang="en-US" altLang="en-US" sz="2400" b="1" dirty="0">
                <a:solidFill>
                  <a:srgbClr val="0000FF"/>
                </a:solidFill>
                <a:latin typeface="Arial" panose="020B0604020202020204" pitchFamily="34" charset="0"/>
              </a:rPr>
              <a:t>Pulse width </a:t>
            </a:r>
            <a:r>
              <a:rPr lang="en-US" altLang="en-US" sz="2400" b="1" i="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T</a:t>
            </a:r>
            <a:r>
              <a:rPr lang="en-US" altLang="en-US" sz="2400" b="1" baseline="-25000"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b</a:t>
            </a:r>
            <a:r>
              <a:rPr lang="en-US" altLang="en-US" sz="2400" b="1" baseline="-25000" dirty="0">
                <a:effectLst>
                  <a:outerShdw blurRad="38100" dist="38100" dir="2700000" algn="tl">
                    <a:srgbClr val="C0C0C0"/>
                  </a:outerShdw>
                </a:effectLst>
              </a:rPr>
              <a:t> </a:t>
            </a:r>
            <a:endParaRPr kumimoji="1" lang="en-US" altLang="en-US" sz="2400" b="1" dirty="0">
              <a:solidFill>
                <a:srgbClr val="00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barn(inVertical)">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barn(inVertical)">
                                      <p:cBhvr>
                                        <p:cTn id="12" dur="500"/>
                                        <p:tgtEl>
                                          <p:spTgt spid="84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arn(inVertic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15" grpId="0"/>
      <p:bldP spid="16" grpId="0"/>
      <p:bldP spid="1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a:extLst>
              <a:ext uri="{FF2B5EF4-FFF2-40B4-BE49-F238E27FC236}">
                <a16:creationId xmlns:a16="http://schemas.microsoft.com/office/drawing/2014/main" id="{8967828B-2A15-2EF5-2676-60C48FA0DDB1}"/>
              </a:ext>
            </a:extLst>
          </p:cNvPr>
          <p:cNvSpPr txBox="1">
            <a:spLocks noChangeArrowheads="1"/>
          </p:cNvSpPr>
          <p:nvPr/>
        </p:nvSpPr>
        <p:spPr bwMode="auto">
          <a:xfrm>
            <a:off x="226543" y="120652"/>
            <a:ext cx="101737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3600" dirty="0">
                <a:solidFill>
                  <a:srgbClr val="CC3300"/>
                </a:solidFill>
                <a:latin typeface="Comic Sans MS" panose="030F0702030302020204" pitchFamily="66" charset="0"/>
              </a:rPr>
              <a:t>ISI</a:t>
            </a:r>
            <a:endParaRPr lang="en-US" altLang="en-US" sz="3600" dirty="0">
              <a:solidFill>
                <a:srgbClr val="CC3300"/>
              </a:solidFill>
              <a:latin typeface="Arial" panose="020B0604020202020204" pitchFamily="34" charset="0"/>
              <a:cs typeface="Arial" panose="020B0604020202020204" pitchFamily="34" charset="0"/>
            </a:endParaRPr>
          </a:p>
        </p:txBody>
      </p:sp>
      <p:sp>
        <p:nvSpPr>
          <p:cNvPr id="19460" name="Text Box 4">
            <a:extLst>
              <a:ext uri="{FF2B5EF4-FFF2-40B4-BE49-F238E27FC236}">
                <a16:creationId xmlns:a16="http://schemas.microsoft.com/office/drawing/2014/main" id="{AAE15CA6-1DAD-9247-1516-410BF83FB4E2}"/>
              </a:ext>
            </a:extLst>
          </p:cNvPr>
          <p:cNvSpPr txBox="1">
            <a:spLocks noChangeArrowheads="1"/>
          </p:cNvSpPr>
          <p:nvPr/>
        </p:nvSpPr>
        <p:spPr bwMode="auto">
          <a:xfrm>
            <a:off x="2209800" y="838201"/>
            <a:ext cx="807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endParaRPr lang="en-US" altLang="en-US" sz="1800"/>
          </a:p>
        </p:txBody>
      </p:sp>
      <p:sp>
        <p:nvSpPr>
          <p:cNvPr id="19461" name="Text Box 5">
            <a:extLst>
              <a:ext uri="{FF2B5EF4-FFF2-40B4-BE49-F238E27FC236}">
                <a16:creationId xmlns:a16="http://schemas.microsoft.com/office/drawing/2014/main" id="{08567E60-2008-404B-C3EB-C8B7331DB2BC}"/>
              </a:ext>
            </a:extLst>
          </p:cNvPr>
          <p:cNvSpPr txBox="1">
            <a:spLocks noChangeArrowheads="1"/>
          </p:cNvSpPr>
          <p:nvPr/>
        </p:nvSpPr>
        <p:spPr bwMode="auto">
          <a:xfrm>
            <a:off x="1243913" y="186533"/>
            <a:ext cx="1072154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just">
              <a:spcBef>
                <a:spcPct val="50000"/>
              </a:spcBef>
              <a:buClr>
                <a:srgbClr val="0000FF"/>
              </a:buClr>
              <a:buFont typeface="Wingdings" panose="05000000000000000000" pitchFamily="2" charset="2"/>
              <a:buChar char="Ø"/>
            </a:pPr>
            <a:r>
              <a:rPr lang="en-US" altLang="en-US" sz="2000" dirty="0">
                <a:latin typeface="Arial" panose="020B0604020202020204" pitchFamily="34" charset="0"/>
                <a:cs typeface="Arial" panose="020B0604020202020204" pitchFamily="34" charset="0"/>
              </a:rPr>
              <a:t> If the rectangular multilevel pulses are filtered improperly as they pass through a communications system, they will spread in time, and the pulse for each symbol may be smeared into adjacent time slots and cause </a:t>
            </a:r>
            <a:r>
              <a:rPr lang="en-US" altLang="en-US" sz="2000" b="1" i="1" dirty="0" err="1">
                <a:solidFill>
                  <a:srgbClr val="0000FF"/>
                </a:solidFill>
                <a:latin typeface="Arial" panose="020B0604020202020204" pitchFamily="34" charset="0"/>
                <a:cs typeface="Arial" panose="020B0604020202020204" pitchFamily="34" charset="0"/>
              </a:rPr>
              <a:t>Intersymbol</a:t>
            </a:r>
            <a:r>
              <a:rPr lang="en-US" altLang="en-US" sz="2000" b="1" i="1" dirty="0">
                <a:solidFill>
                  <a:srgbClr val="0000FF"/>
                </a:solidFill>
                <a:latin typeface="Arial" panose="020B0604020202020204" pitchFamily="34" charset="0"/>
                <a:cs typeface="Arial" panose="020B0604020202020204" pitchFamily="34" charset="0"/>
              </a:rPr>
              <a:t> Interference.</a:t>
            </a:r>
          </a:p>
        </p:txBody>
      </p:sp>
      <p:pic>
        <p:nvPicPr>
          <p:cNvPr id="19463" name="Picture 7">
            <a:extLst>
              <a:ext uri="{FF2B5EF4-FFF2-40B4-BE49-F238E27FC236}">
                <a16:creationId xmlns:a16="http://schemas.microsoft.com/office/drawing/2014/main" id="{5A1EB5D1-876B-2053-88F7-D23EEFDBB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65263"/>
            <a:ext cx="8001000" cy="463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Date Placeholder 1">
            <a:extLst>
              <a:ext uri="{FF2B5EF4-FFF2-40B4-BE49-F238E27FC236}">
                <a16:creationId xmlns:a16="http://schemas.microsoft.com/office/drawing/2014/main" id="{B2FEF796-EFA6-364E-DE2C-486463BA37DE}"/>
              </a:ext>
            </a:extLst>
          </p:cNvPr>
          <p:cNvSpPr>
            <a:spLocks noGrp="1"/>
          </p:cNvSpPr>
          <p:nvPr>
            <p:ph type="dt" sz="half" idx="10"/>
          </p:nvPr>
        </p:nvSpPr>
        <p:spPr/>
        <p:txBody>
          <a:bodyPr/>
          <a:lstStyle/>
          <a:p>
            <a:fld id="{D094223A-9FAB-4877-B1BD-71FCFC44867A}" type="datetime1">
              <a:rPr lang="en-US" smtClean="0"/>
              <a:t>1/27/2025</a:t>
            </a:fld>
            <a:endParaRPr lang="en-US"/>
          </a:p>
        </p:txBody>
      </p:sp>
      <p:sp>
        <p:nvSpPr>
          <p:cNvPr id="3" name="Footer Placeholder 2">
            <a:extLst>
              <a:ext uri="{FF2B5EF4-FFF2-40B4-BE49-F238E27FC236}">
                <a16:creationId xmlns:a16="http://schemas.microsoft.com/office/drawing/2014/main" id="{242C6FF2-D523-2F06-AB38-130C0D324BDE}"/>
              </a:ext>
            </a:extLst>
          </p:cNvPr>
          <p:cNvSpPr>
            <a:spLocks noGrp="1"/>
          </p:cNvSpPr>
          <p:nvPr>
            <p:ph type="ftr" sz="quarter" idx="11"/>
          </p:nvPr>
        </p:nvSpPr>
        <p:spPr/>
        <p:txBody>
          <a:bodyPr/>
          <a:lstStyle/>
          <a:p>
            <a:r>
              <a:rPr lang="en-US" dirty="0"/>
              <a:t>Dr. M. Venu Gopala Rao</a:t>
            </a:r>
          </a:p>
        </p:txBody>
      </p:sp>
      <p:pic>
        <p:nvPicPr>
          <p:cNvPr id="7" name="Picture 6" descr="A yellow lines on a black background&#10;&#10;Description automatically generated">
            <a:extLst>
              <a:ext uri="{FF2B5EF4-FFF2-40B4-BE49-F238E27FC236}">
                <a16:creationId xmlns:a16="http://schemas.microsoft.com/office/drawing/2014/main" id="{210B29F3-7747-0B7E-CCC0-4B3AC5FF5C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0433" y="4048164"/>
            <a:ext cx="3359167" cy="2623303"/>
          </a:xfrm>
          <a:prstGeom prst="rect">
            <a:avLst/>
          </a:prstGeom>
          <a:noFill/>
          <a:ln>
            <a:noFill/>
          </a:ln>
        </p:spPr>
      </p:pic>
      <p:pic>
        <p:nvPicPr>
          <p:cNvPr id="9" name="Picture 8">
            <a:extLst>
              <a:ext uri="{FF2B5EF4-FFF2-40B4-BE49-F238E27FC236}">
                <a16:creationId xmlns:a16="http://schemas.microsoft.com/office/drawing/2014/main" id="{FB06A60D-B5DD-CC64-CD6A-B490CC1C6A97}"/>
              </a:ext>
            </a:extLst>
          </p:cNvPr>
          <p:cNvPicPr>
            <a:picLocks noChangeAspect="1"/>
          </p:cNvPicPr>
          <p:nvPr/>
        </p:nvPicPr>
        <p:blipFill>
          <a:blip r:embed="rId4"/>
          <a:stretch>
            <a:fillRect/>
          </a:stretch>
        </p:blipFill>
        <p:spPr>
          <a:xfrm>
            <a:off x="8680433" y="1386844"/>
            <a:ext cx="3359167" cy="2625146"/>
          </a:xfrm>
          <a:prstGeom prst="rect">
            <a:avLst/>
          </a:prstGeom>
        </p:spPr>
      </p:pic>
      <p:sp>
        <p:nvSpPr>
          <p:cNvPr id="4" name="TextBox 3">
            <a:extLst>
              <a:ext uri="{FF2B5EF4-FFF2-40B4-BE49-F238E27FC236}">
                <a16:creationId xmlns:a16="http://schemas.microsoft.com/office/drawing/2014/main" id="{36154D67-0345-295A-0504-44427DB74170}"/>
              </a:ext>
            </a:extLst>
          </p:cNvPr>
          <p:cNvSpPr txBox="1"/>
          <p:nvPr/>
        </p:nvSpPr>
        <p:spPr>
          <a:xfrm>
            <a:off x="9469337" y="956661"/>
            <a:ext cx="2068195"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Eye diagrams</a:t>
            </a:r>
            <a:endParaRPr lang="en-IN" sz="2400"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barn(inVertical)">
                                      <p:cBhvr>
                                        <p:cTn id="7" dur="500"/>
                                        <p:tgtEl>
                                          <p:spTgt spid="194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06BF-00CD-889E-66C2-FC12EADF5829}"/>
              </a:ext>
            </a:extLst>
          </p:cNvPr>
          <p:cNvSpPr>
            <a:spLocks noGrp="1"/>
          </p:cNvSpPr>
          <p:nvPr>
            <p:ph type="title"/>
          </p:nvPr>
        </p:nvSpPr>
        <p:spPr>
          <a:xfrm>
            <a:off x="259080" y="264954"/>
            <a:ext cx="3520440" cy="407035"/>
          </a:xfrm>
        </p:spPr>
        <p:txBody>
          <a:bodyPr>
            <a:noAutofit/>
          </a:bodyPr>
          <a:lstStyle/>
          <a:p>
            <a:r>
              <a:rPr lang="en-US" sz="3600" dirty="0">
                <a:solidFill>
                  <a:srgbClr val="FF0000"/>
                </a:solidFill>
                <a:latin typeface="Arial" panose="020B0604020202020204" pitchFamily="34" charset="0"/>
                <a:cs typeface="Arial" panose="020B0604020202020204" pitchFamily="34" charset="0"/>
              </a:rPr>
              <a:t>Pulse Shaping:</a:t>
            </a:r>
            <a:endParaRPr lang="en-IN" sz="3600"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7DD8E5-16D0-BA24-C45C-C565CE49598E}"/>
              </a:ext>
            </a:extLst>
          </p:cNvPr>
          <p:cNvSpPr>
            <a:spLocks noGrp="1"/>
          </p:cNvSpPr>
          <p:nvPr>
            <p:ph idx="1"/>
          </p:nvPr>
        </p:nvSpPr>
        <p:spPr>
          <a:xfrm>
            <a:off x="-1" y="2424807"/>
            <a:ext cx="12095481" cy="4479766"/>
          </a:xfrm>
        </p:spPr>
        <p:txBody>
          <a:bodyPr>
            <a:normAutofit/>
          </a:bodyPr>
          <a:lstStyle/>
          <a:p>
            <a:pPr marL="355600" indent="-342900">
              <a:buFont typeface="Wingdings" panose="05000000000000000000" pitchFamily="2" charset="2"/>
              <a:buChar char="Ø"/>
              <a:tabLst>
                <a:tab pos="447675" algn="l"/>
              </a:tabLst>
            </a:pPr>
            <a:r>
              <a:rPr lang="en-US" sz="2400" dirty="0">
                <a:latin typeface="Arial" panose="020B0604020202020204" pitchFamily="34" charset="0"/>
                <a:cs typeface="Arial" panose="020B0604020202020204" pitchFamily="34" charset="0"/>
              </a:rPr>
              <a:t>Pulse shaping occurs after line coding and modulation. </a:t>
            </a:r>
          </a:p>
          <a:p>
            <a:pPr marL="355600" indent="-342900">
              <a:buFont typeface="Wingdings" panose="05000000000000000000" pitchFamily="2" charset="2"/>
              <a:buChar char="Ø"/>
              <a:tabLst>
                <a:tab pos="447675" algn="l"/>
              </a:tabLst>
            </a:pPr>
            <a:r>
              <a:rPr lang="en-US" sz="2400" b="0" i="0" u="none" strike="noStrike" baseline="0" dirty="0">
                <a:solidFill>
                  <a:srgbClr val="1A0FFD"/>
                </a:solidFill>
                <a:latin typeface="Arial" panose="020B0604020202020204" pitchFamily="34" charset="0"/>
                <a:cs typeface="Arial" panose="020B0604020202020204" pitchFamily="34" charset="0"/>
              </a:rPr>
              <a:t>In RF communication, pulse shaping is essential in both transmitter and receiver for making the signal fit in its frequency band</a:t>
            </a:r>
            <a:r>
              <a:rPr lang="en-US" sz="2400" dirty="0">
                <a:solidFill>
                  <a:srgbClr val="1A0FFD"/>
                </a:solidFill>
                <a:latin typeface="Arial" panose="020B0604020202020204" pitchFamily="34" charset="0"/>
                <a:cs typeface="Arial" panose="020B0604020202020204" pitchFamily="34" charset="0"/>
              </a:rPr>
              <a:t>,</a:t>
            </a:r>
            <a:endParaRPr lang="en-US" sz="2400" b="0" i="0" u="none" strike="noStrike" baseline="0" dirty="0">
              <a:solidFill>
                <a:srgbClr val="1A0FFD"/>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sz="2400" dirty="0">
                <a:solidFill>
                  <a:srgbClr val="1A0FFD"/>
                </a:solidFill>
                <a:latin typeface="Arial" panose="020B0604020202020204" pitchFamily="34" charset="0"/>
                <a:cs typeface="Arial" panose="020B0604020202020204" pitchFamily="34" charset="0"/>
              </a:rPr>
              <a:t> The Pulse shaping filtered signal will </a:t>
            </a:r>
            <a:r>
              <a:rPr lang="en-US" sz="2400" dirty="0">
                <a:solidFill>
                  <a:srgbClr val="FF0000"/>
                </a:solidFill>
                <a:latin typeface="Arial" panose="020B0604020202020204" pitchFamily="34" charset="0"/>
                <a:cs typeface="Arial" panose="020B0604020202020204" pitchFamily="34" charset="0"/>
              </a:rPr>
              <a:t>limit the effective bandwidth of the transmission.</a:t>
            </a: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 By Pulse Shaping filtering the transmitted pulses, the inter symbol interference (ISI) caused by the channel can be kept in control. </a:t>
            </a:r>
          </a:p>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 To control the bit errors by eliminating ISI.</a:t>
            </a:r>
          </a:p>
          <a:p>
            <a:pPr marL="355600" indent="-342900">
              <a:buFont typeface="Wingdings" panose="05000000000000000000" pitchFamily="2" charset="2"/>
              <a:buChar char="Ø"/>
              <a:tabLst>
                <a:tab pos="447675" algn="l"/>
              </a:tabLst>
            </a:pPr>
            <a:r>
              <a:rPr lang="en-US" sz="2400" b="0" i="0" u="none" strike="noStrike" baseline="0" dirty="0">
                <a:solidFill>
                  <a:srgbClr val="1A0FFD"/>
                </a:solidFill>
                <a:latin typeface="Arial" panose="020B0604020202020204" pitchFamily="34" charset="0"/>
                <a:cs typeface="Arial" panose="020B0604020202020204" pitchFamily="34" charset="0"/>
              </a:rPr>
              <a:t>The waveform or pulse is usually </a:t>
            </a:r>
            <a:r>
              <a:rPr lang="en-US" sz="2400" b="0" i="0" u="none" strike="noStrike" baseline="0" dirty="0">
                <a:solidFill>
                  <a:srgbClr val="FF0000"/>
                </a:solidFill>
                <a:latin typeface="Arial" panose="020B0604020202020204" pitchFamily="34" charset="0"/>
                <a:cs typeface="Arial" panose="020B0604020202020204" pitchFamily="34" charset="0"/>
              </a:rPr>
              <a:t>up-sampled</a:t>
            </a:r>
            <a:r>
              <a:rPr lang="en-US" sz="2400" b="0" i="0" u="none" strike="noStrike" baseline="0" dirty="0">
                <a:solidFill>
                  <a:srgbClr val="1A0FFD"/>
                </a:solidFill>
                <a:latin typeface="Arial" panose="020B0604020202020204" pitchFamily="34" charset="0"/>
                <a:cs typeface="Arial" panose="020B0604020202020204" pitchFamily="34" charset="0"/>
              </a:rPr>
              <a:t> to overcome the channel bandwidth restriction. </a:t>
            </a:r>
            <a:endParaRPr lang="en-IN" sz="2400" dirty="0">
              <a:solidFill>
                <a:srgbClr val="1A0FFD"/>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BB28F136-79F9-17AF-335E-C6BE4E3BD20A}"/>
              </a:ext>
            </a:extLst>
          </p:cNvPr>
          <p:cNvSpPr>
            <a:spLocks noGrp="1"/>
          </p:cNvSpPr>
          <p:nvPr>
            <p:ph type="dt" sz="half" idx="10"/>
          </p:nvPr>
        </p:nvSpPr>
        <p:spPr/>
        <p:txBody>
          <a:bodyPr/>
          <a:lstStyle/>
          <a:p>
            <a:fld id="{847FDDBE-8313-4B2F-B235-1BECF4014743}" type="datetime1">
              <a:rPr lang="en-US" smtClean="0"/>
              <a:t>1/27/2025</a:t>
            </a:fld>
            <a:endParaRPr lang="en-US"/>
          </a:p>
        </p:txBody>
      </p:sp>
      <p:sp>
        <p:nvSpPr>
          <p:cNvPr id="5" name="Footer Placeholder 4">
            <a:extLst>
              <a:ext uri="{FF2B5EF4-FFF2-40B4-BE49-F238E27FC236}">
                <a16:creationId xmlns:a16="http://schemas.microsoft.com/office/drawing/2014/main" id="{70167637-33F0-75FB-1D1D-167DCE149931}"/>
              </a:ext>
            </a:extLst>
          </p:cNvPr>
          <p:cNvSpPr>
            <a:spLocks noGrp="1"/>
          </p:cNvSpPr>
          <p:nvPr>
            <p:ph type="ftr" sz="quarter" idx="11"/>
          </p:nvPr>
        </p:nvSpPr>
        <p:spPr/>
        <p:txBody>
          <a:bodyPr/>
          <a:lstStyle/>
          <a:p>
            <a:r>
              <a:rPr lang="en-US"/>
              <a:t>Dr. M. Venu Gopala Rao</a:t>
            </a:r>
          </a:p>
        </p:txBody>
      </p:sp>
      <p:pic>
        <p:nvPicPr>
          <p:cNvPr id="7" name="Picture 6">
            <a:extLst>
              <a:ext uri="{FF2B5EF4-FFF2-40B4-BE49-F238E27FC236}">
                <a16:creationId xmlns:a16="http://schemas.microsoft.com/office/drawing/2014/main" id="{3921D78E-CFE0-A1B7-F100-F0B111111BC7}"/>
              </a:ext>
            </a:extLst>
          </p:cNvPr>
          <p:cNvPicPr>
            <a:picLocks noChangeAspect="1"/>
          </p:cNvPicPr>
          <p:nvPr/>
        </p:nvPicPr>
        <p:blipFill>
          <a:blip r:embed="rId2"/>
          <a:stretch>
            <a:fillRect/>
          </a:stretch>
        </p:blipFill>
        <p:spPr>
          <a:xfrm>
            <a:off x="6334761" y="136525"/>
            <a:ext cx="5760720" cy="2181529"/>
          </a:xfrm>
          <a:prstGeom prst="rect">
            <a:avLst/>
          </a:prstGeom>
        </p:spPr>
      </p:pic>
      <p:sp>
        <p:nvSpPr>
          <p:cNvPr id="9" name="TextBox 8">
            <a:extLst>
              <a:ext uri="{FF2B5EF4-FFF2-40B4-BE49-F238E27FC236}">
                <a16:creationId xmlns:a16="http://schemas.microsoft.com/office/drawing/2014/main" id="{B2D24B31-2596-2E24-4BA7-FAF9A9589B08}"/>
              </a:ext>
            </a:extLst>
          </p:cNvPr>
          <p:cNvSpPr txBox="1"/>
          <p:nvPr/>
        </p:nvSpPr>
        <p:spPr>
          <a:xfrm>
            <a:off x="96519" y="763568"/>
            <a:ext cx="6243321" cy="1569660"/>
          </a:xfrm>
          <a:prstGeom prst="rect">
            <a:avLst/>
          </a:prstGeom>
          <a:noFill/>
        </p:spPr>
        <p:txBody>
          <a:bodyPr wrap="square">
            <a:spAutoFit/>
          </a:bodyPr>
          <a:lstStyle/>
          <a:p>
            <a:pPr>
              <a:buFont typeface="Wingdings" panose="05000000000000000000" pitchFamily="2" charset="2"/>
              <a:buChar char="Ø"/>
            </a:pPr>
            <a:r>
              <a:rPr lang="en-US" sz="2400" b="0" i="0" u="none" strike="noStrike" baseline="0" dirty="0">
                <a:latin typeface="Arial" panose="020B0604020202020204" pitchFamily="34" charset="0"/>
                <a:cs typeface="Arial" panose="020B0604020202020204" pitchFamily="34" charset="0"/>
              </a:rPr>
              <a:t> </a:t>
            </a:r>
            <a:r>
              <a:rPr lang="en-US" sz="2400" b="0" i="0" u="none" strike="noStrike" baseline="0" dirty="0">
                <a:solidFill>
                  <a:srgbClr val="1A0FFD"/>
                </a:solidFill>
                <a:latin typeface="Arial" panose="020B0604020202020204" pitchFamily="34" charset="0"/>
                <a:cs typeface="Arial" panose="020B0604020202020204" pitchFamily="34" charset="0"/>
              </a:rPr>
              <a:t>Pulse Shaping </a:t>
            </a:r>
            <a:r>
              <a:rPr lang="en-US" sz="2400" b="0" i="0" u="none" strike="noStrike" baseline="0" dirty="0">
                <a:latin typeface="Arial" panose="020B0604020202020204" pitchFamily="34" charset="0"/>
                <a:cs typeface="Arial" panose="020B0604020202020204" pitchFamily="34" charset="0"/>
              </a:rPr>
              <a:t>is the process of changing the waveform of transmitted pulses </a:t>
            </a:r>
            <a:r>
              <a:rPr lang="en-US" sz="2400" dirty="0">
                <a:latin typeface="Arial" panose="020B0604020202020204" pitchFamily="34" charset="0"/>
                <a:cs typeface="Arial" panose="020B0604020202020204" pitchFamily="34" charset="0"/>
              </a:rPr>
              <a:t>to the desired shape suitable for transmission and reception of digital communication.</a:t>
            </a:r>
          </a:p>
        </p:txBody>
      </p:sp>
    </p:spTree>
    <p:extLst>
      <p:ext uri="{BB962C8B-B14F-4D97-AF65-F5344CB8AC3E}">
        <p14:creationId xmlns:p14="http://schemas.microsoft.com/office/powerpoint/2010/main" val="58206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4803</TotalTime>
  <Words>1395</Words>
  <Application>Microsoft Office PowerPoint</Application>
  <PresentationFormat>Widescreen</PresentationFormat>
  <Paragraphs>145</Paragraphs>
  <Slides>31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Aptos</vt:lpstr>
      <vt:lpstr>Arial</vt:lpstr>
      <vt:lpstr>Calibri</vt:lpstr>
      <vt:lpstr>Calibri Light</vt:lpstr>
      <vt:lpstr>Comic Sans MS</vt:lpstr>
      <vt:lpstr>Monotype Sorts</vt:lpstr>
      <vt:lpstr>Wingdings</vt:lpstr>
      <vt:lpstr>Office Theme</vt:lpstr>
      <vt:lpstr>Equation</vt:lpstr>
      <vt:lpstr>Binary Base-band data transmission System</vt:lpstr>
      <vt:lpstr>Bandwidth of Digital Pulse Signals</vt:lpstr>
      <vt:lpstr>PowerPoint Presentation</vt:lpstr>
      <vt:lpstr>Dispersive and Noisy Channel</vt:lpstr>
      <vt:lpstr>PowerPoint Presentation</vt:lpstr>
      <vt:lpstr>PowerPoint Presentation</vt:lpstr>
      <vt:lpstr>Inter Symbol Interference</vt:lpstr>
      <vt:lpstr>PowerPoint Presentation</vt:lpstr>
      <vt:lpstr>Pulse Shaping:</vt:lpstr>
      <vt:lpstr>Pulse Shaping:</vt:lpstr>
      <vt:lpstr>PowerPoint Presentation</vt:lpstr>
      <vt:lpstr>PowerPoint Presentation</vt:lpstr>
      <vt:lpstr>PowerPoint Presentation</vt:lpstr>
      <vt:lpstr>PowerPoint Presentation</vt:lpstr>
      <vt:lpstr>ISI Elimination Techniques</vt:lpstr>
      <vt:lpstr>Ideal Nyquist Criterion: Sinc Pulse</vt:lpstr>
      <vt:lpstr>Ideal Nyquist Criterion: Sinc Pulse</vt:lpstr>
      <vt:lpstr>PowerPoint Presentation</vt:lpstr>
      <vt:lpstr>PowerPoint Presentation</vt:lpstr>
      <vt:lpstr>PowerPoint Presentation</vt:lpstr>
      <vt:lpstr>Practical Filters: Raised Cosine Filters</vt:lpstr>
      <vt:lpstr>Raised Cosine Filters</vt:lpstr>
      <vt:lpstr>PowerPoint Presentation</vt:lpstr>
      <vt:lpstr>Raised Cosine Pulse</vt:lpstr>
      <vt:lpstr>Transmit and Receive Filters</vt:lpstr>
      <vt:lpstr>PowerPoint Presentation</vt:lpstr>
      <vt:lpstr>Properties of Raised Cosine Pulse</vt:lpstr>
      <vt:lpstr>PowerPoint Presentation</vt:lpstr>
      <vt:lpstr>Problems on Bandwidth calculations:</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 Modulation</dc:title>
  <dc:creator>MVGR</dc:creator>
  <cp:lastModifiedBy>Dr. G.V.S.RAO</cp:lastModifiedBy>
  <cp:revision>215</cp:revision>
  <dcterms:created xsi:type="dcterms:W3CDTF">2017-03-12T06:53:45Z</dcterms:created>
  <dcterms:modified xsi:type="dcterms:W3CDTF">2025-01-27T04:14:29Z</dcterms:modified>
</cp:coreProperties>
</file>